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5"/>
  </p:notesMasterIdLst>
  <p:sldIdLst>
    <p:sldId id="277" r:id="rId2"/>
    <p:sldId id="265" r:id="rId3"/>
    <p:sldId id="297" r:id="rId4"/>
    <p:sldId id="283" r:id="rId5"/>
    <p:sldId id="266" r:id="rId6"/>
    <p:sldId id="268" r:id="rId7"/>
    <p:sldId id="269" r:id="rId8"/>
    <p:sldId id="285" r:id="rId9"/>
    <p:sldId id="298" r:id="rId10"/>
    <p:sldId id="287" r:id="rId11"/>
    <p:sldId id="290" r:id="rId12"/>
    <p:sldId id="289" r:id="rId13"/>
    <p:sldId id="288" r:id="rId14"/>
    <p:sldId id="270" r:id="rId15"/>
    <p:sldId id="299" r:id="rId16"/>
    <p:sldId id="284" r:id="rId17"/>
    <p:sldId id="271" r:id="rId18"/>
    <p:sldId id="272" r:id="rId19"/>
    <p:sldId id="273" r:id="rId20"/>
    <p:sldId id="300" r:id="rId21"/>
    <p:sldId id="274" r:id="rId22"/>
    <p:sldId id="276" r:id="rId23"/>
    <p:sldId id="275" r:id="rId24"/>
    <p:sldId id="256" r:id="rId25"/>
    <p:sldId id="301" r:id="rId26"/>
    <p:sldId id="258" r:id="rId27"/>
    <p:sldId id="263" r:id="rId28"/>
    <p:sldId id="259" r:id="rId29"/>
    <p:sldId id="260" r:id="rId30"/>
    <p:sldId id="262" r:id="rId31"/>
    <p:sldId id="261" r:id="rId32"/>
    <p:sldId id="264" r:id="rId33"/>
    <p:sldId id="279" r:id="rId34"/>
    <p:sldId id="302" r:id="rId35"/>
    <p:sldId id="280" r:id="rId36"/>
    <p:sldId id="282" r:id="rId37"/>
    <p:sldId id="291" r:id="rId38"/>
    <p:sldId id="292" r:id="rId39"/>
    <p:sldId id="293" r:id="rId40"/>
    <p:sldId id="294" r:id="rId41"/>
    <p:sldId id="295" r:id="rId42"/>
    <p:sldId id="296" r:id="rId43"/>
    <p:sldId id="278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2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81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F6A2F-DA36-4E13-AC0A-172E343F29AE}" type="datetimeFigureOut">
              <a:rPr lang="en-US" smtClean="0"/>
              <a:pPr/>
              <a:t>6/2/2020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D8AA8-1A1B-4B47-A409-F7575DAD4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69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  <p:transition spd="slow" advClick="0" advTm="2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 advTm="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pPr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transition spd="slow" advClick="0" advTm="2000"/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0" descr="images.jpg"/>
          <p:cNvPicPr>
            <a:picLocks noChangeArrowheads="1"/>
          </p:cNvPicPr>
          <p:nvPr/>
        </p:nvPicPr>
        <p:blipFill>
          <a:blip r:embed="rId2">
            <a:lum contrast="-40000"/>
          </a:blip>
          <a:srcRect t="-571" r="-200" b="-871"/>
          <a:stretch>
            <a:fillRect/>
          </a:stretch>
        </p:blipFill>
        <p:spPr bwMode="auto">
          <a:xfrm>
            <a:off x="1" y="1"/>
            <a:ext cx="12187238" cy="6858000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9714" y="4794067"/>
            <a:ext cx="73543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5400" dirty="0" smtClean="0"/>
              <a:t>ЕКОНОМСКА  ШКОЛА  УЖИЦЕ</a:t>
            </a:r>
            <a:endParaRPr lang="en-US" sz="54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Такмичења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529" y="1162594"/>
            <a:ext cx="4842555" cy="3452926"/>
          </a:xfrm>
          <a:prstGeom prst="rect">
            <a:avLst/>
          </a:prstGeo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4162" y="1410788"/>
            <a:ext cx="2829197" cy="449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1519" y="5956663"/>
            <a:ext cx="4885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23.03.2019. год, Ниш, Републичко такмичење у беседништву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846320" y="4963886"/>
            <a:ext cx="60481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Национално предузетничко такмичење средњошколаца Србије, Београд, 18.04.2018. год.</a:t>
            </a:r>
            <a:endParaRPr lang="en-US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1800" dirty="0" smtClean="0"/>
              <a:t>Национално финале најбољих социјалних предузећа Србије, 24. април, Београд</a:t>
            </a:r>
            <a:endParaRPr lang="en-US" sz="1800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3333" y="1280160"/>
            <a:ext cx="8067109" cy="496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1800" dirty="0" smtClean="0"/>
              <a:t>Посета амбасади краљевине Данске – специјална награда са “Националног предузетничког такмичења”.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50410" y="1891530"/>
            <a:ext cx="7324109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Секције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52" y="2130494"/>
            <a:ext cx="2984500" cy="3987800"/>
          </a:xfrm>
        </p:spPr>
      </p:pic>
      <p:sp>
        <p:nvSpPr>
          <p:cNvPr id="6" name="TextBox 5"/>
          <p:cNvSpPr txBox="1"/>
          <p:nvPr/>
        </p:nvSpPr>
        <p:spPr>
          <a:xfrm>
            <a:off x="5708469" y="1580606"/>
            <a:ext cx="49508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Драмска секција</a:t>
            </a:r>
          </a:p>
          <a:p>
            <a:r>
              <a:rPr lang="sr-Cyrl-RS" sz="2400" dirty="0" smtClean="0"/>
              <a:t>Читалачки клуб</a:t>
            </a:r>
          </a:p>
          <a:p>
            <a:r>
              <a:rPr lang="sr-Cyrl-RS" sz="2400" dirty="0" smtClean="0"/>
              <a:t>Новинарска секција</a:t>
            </a:r>
          </a:p>
          <a:p>
            <a:r>
              <a:rPr lang="sr-Cyrl-RS" sz="2400" dirty="0" smtClean="0"/>
              <a:t>Беседништво и рецитаторска секција</a:t>
            </a:r>
          </a:p>
          <a:p>
            <a:r>
              <a:rPr lang="sr-Cyrl-RS" sz="2400" dirty="0" smtClean="0"/>
              <a:t>Математичка секција</a:t>
            </a:r>
          </a:p>
          <a:p>
            <a:r>
              <a:rPr lang="sr-Cyrl-RS" sz="2400" dirty="0" smtClean="0"/>
              <a:t>Историјска секција</a:t>
            </a:r>
          </a:p>
          <a:p>
            <a:r>
              <a:rPr lang="sr-Cyrl-RS" sz="2400" dirty="0" smtClean="0"/>
              <a:t>Еколошка секција</a:t>
            </a:r>
          </a:p>
          <a:p>
            <a:r>
              <a:rPr lang="sr-Cyrl-RS" sz="2400" dirty="0" smtClean="0"/>
              <a:t>Сајамско пословање</a:t>
            </a:r>
          </a:p>
          <a:p>
            <a:r>
              <a:rPr lang="sr-Cyrl-RS" sz="2400" dirty="0" smtClean="0"/>
              <a:t>Секција “Информатичара”</a:t>
            </a:r>
          </a:p>
          <a:p>
            <a:r>
              <a:rPr lang="sr-Cyrl-RS" sz="2400" dirty="0" smtClean="0"/>
              <a:t>Секција “Профитери”</a:t>
            </a:r>
          </a:p>
          <a:p>
            <a:r>
              <a:rPr lang="sr-Cyrl-RS" sz="2400" dirty="0" smtClean="0"/>
              <a:t>Спортске секције</a:t>
            </a:r>
            <a:endParaRPr lang="en-US" sz="24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9858942" cy="3329581"/>
          </a:xfrm>
        </p:spPr>
        <p:txBody>
          <a:bodyPr/>
          <a:lstStyle/>
          <a:p>
            <a:r>
              <a:rPr lang="sr-Cyrl-CS" sz="6600" dirty="0" smtClean="0"/>
              <a:t>Финансијски администрато</a:t>
            </a:r>
            <a:r>
              <a:rPr lang="sr-Cyrl-CS" sz="6000" dirty="0" smtClean="0"/>
              <a:t>р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40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57467"/>
          </a:xfrm>
        </p:spPr>
        <p:txBody>
          <a:bodyPr/>
          <a:lstStyle/>
          <a:p>
            <a:r>
              <a:rPr lang="sr-Cyrl-RS" dirty="0"/>
              <a:t>ПРЕДМЕТИ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1241947"/>
            <a:ext cx="4396339" cy="50143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r-Cyrl-RS" b="1" dirty="0"/>
              <a:t>ОБАВЕЗНИ ОПШТЕОБРАЗОВНИ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Српски језик и књижевност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Страни језик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Физичко васпитање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Математика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Рачунарство и информатика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Историја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Ликовна култура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Географија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Биологија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Социологија </a:t>
            </a:r>
            <a:r>
              <a:rPr lang="sr-Cyrl-RS" b="1" dirty="0"/>
              <a:t>са правима грађана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Грађанско васпитање/ Верска настава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1255594"/>
            <a:ext cx="4396341" cy="500074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r-Cyrl-RS" b="1" dirty="0"/>
              <a:t>СТРУЧНИ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Принципи економије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Рачуноводство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Финансијско пословање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Канцеларијско пословање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економија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информатика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Право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Финансијско рачуноводствена обука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Јавне финансије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Национална економија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Статистика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Предузетништво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Ревизија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Изборни програми образовног профила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886656"/>
      </p:ext>
    </p:extLst>
  </p:cSld>
  <p:clrMapOvr>
    <a:masterClrMapping/>
  </p:clrMapOvr>
  <p:transition spd="slow" advClick="0" advTm="2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Финансијски администратор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463040"/>
            <a:ext cx="4396338" cy="1018222"/>
          </a:xfrm>
        </p:spPr>
        <p:txBody>
          <a:bodyPr/>
          <a:lstStyle/>
          <a:p>
            <a:r>
              <a:rPr lang="sr-Cyrl-RS" b="1" dirty="0" smtClean="0"/>
              <a:t>Основни циљеви су стицање знања у области: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 smtClean="0"/>
              <a:t>књиговодственог обухватања дужничко-поверилачких односа</a:t>
            </a:r>
          </a:p>
          <a:p>
            <a:r>
              <a:rPr lang="sr-Cyrl-RS" dirty="0" smtClean="0"/>
              <a:t>евиденције увоза и извоза</a:t>
            </a:r>
          </a:p>
          <a:p>
            <a:r>
              <a:rPr lang="sr-Cyrl-RS" dirty="0" smtClean="0"/>
              <a:t>обрачуна зарада, пореза и доприноса на зараде</a:t>
            </a:r>
          </a:p>
          <a:p>
            <a:r>
              <a:rPr lang="sr-Cyrl-RS" dirty="0" smtClean="0"/>
              <a:t>израде биланса</a:t>
            </a:r>
          </a:p>
          <a:p>
            <a:r>
              <a:rPr lang="sr-Cyrl-RS" dirty="0" smtClean="0"/>
              <a:t>обављања платног промета</a:t>
            </a:r>
          </a:p>
          <a:p>
            <a:r>
              <a:rPr lang="sr-Cyrl-RS" dirty="0" smtClean="0"/>
              <a:t>административних послова</a:t>
            </a:r>
          </a:p>
          <a:p>
            <a:r>
              <a:rPr lang="sr-Cyrl-RS" dirty="0" smtClean="0"/>
              <a:t>практична примена стечених знања путем блок наставе у привредним субјектима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68003" y="2129246"/>
            <a:ext cx="4396339" cy="717776"/>
          </a:xfrm>
        </p:spPr>
        <p:txBody>
          <a:bodyPr/>
          <a:lstStyle/>
          <a:p>
            <a:pPr algn="ctr"/>
            <a:r>
              <a:rPr lang="sr-Cyrl-RS" b="1" dirty="0" smtClean="0"/>
              <a:t>Могућности: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98187" y="2952204"/>
            <a:ext cx="4396339" cy="2729367"/>
          </a:xfrm>
        </p:spPr>
        <p:txBody>
          <a:bodyPr/>
          <a:lstStyle/>
          <a:p>
            <a:r>
              <a:rPr lang="sr-Cyrl-RS" dirty="0" smtClean="0"/>
              <a:t>Могућност покретања сопственог бизниса</a:t>
            </a:r>
          </a:p>
          <a:p>
            <a:r>
              <a:rPr lang="sr-Cyrl-RS" dirty="0" smtClean="0"/>
              <a:t>Могућност запослења након завршене средње школе</a:t>
            </a:r>
          </a:p>
          <a:p>
            <a:r>
              <a:rPr lang="sr-Cyrl-RS" dirty="0" smtClean="0"/>
              <a:t>Могућност уписа на свим факултетима и вишим школама</a:t>
            </a:r>
            <a:endParaRPr lang="en-US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7125799_443664839721703_2132109082419527680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982" y="318498"/>
            <a:ext cx="2054831" cy="2055835"/>
          </a:xfrm>
          <a:prstGeom prst="rect">
            <a:avLst/>
          </a:prstGeom>
        </p:spPr>
      </p:pic>
      <p:pic>
        <p:nvPicPr>
          <p:cNvPr id="3" name="Picture 2" descr="57004901_843080516036972_408519645469868032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6206" y="1469204"/>
            <a:ext cx="1838255" cy="1839153"/>
          </a:xfrm>
          <a:prstGeom prst="rect">
            <a:avLst/>
          </a:prstGeom>
        </p:spPr>
      </p:pic>
      <p:pic>
        <p:nvPicPr>
          <p:cNvPr id="4" name="Picture 3" descr="57238879_547117372448121_2223636759642636288_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5132" y="1263720"/>
            <a:ext cx="1979274" cy="2639032"/>
          </a:xfrm>
          <a:prstGeom prst="rect">
            <a:avLst/>
          </a:prstGeom>
        </p:spPr>
      </p:pic>
      <p:pic>
        <p:nvPicPr>
          <p:cNvPr id="5" name="Picture 4" descr="57286184_855145941509426_4556875191984062464_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3568" y="4037742"/>
            <a:ext cx="3445268" cy="2583951"/>
          </a:xfrm>
          <a:prstGeom prst="rect">
            <a:avLst/>
          </a:prstGeom>
        </p:spPr>
      </p:pic>
      <p:pic>
        <p:nvPicPr>
          <p:cNvPr id="6" name="Picture 5" descr="57272101_433029357505381_9174252544589824000_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5860" y="1109608"/>
            <a:ext cx="3602804" cy="2702103"/>
          </a:xfrm>
          <a:prstGeom prst="rect">
            <a:avLst/>
          </a:prstGeom>
        </p:spPr>
      </p:pic>
      <p:pic>
        <p:nvPicPr>
          <p:cNvPr id="7" name="Picture 6" descr="57364732_1729804293831917_330557218724249600_n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482" y="2547707"/>
            <a:ext cx="3109431" cy="4145908"/>
          </a:xfrm>
          <a:prstGeom prst="rect">
            <a:avLst/>
          </a:prstGeom>
        </p:spPr>
      </p:pic>
      <p:pic>
        <p:nvPicPr>
          <p:cNvPr id="8" name="Picture 7" descr="57328139_570362916803377_6499349292052905984_n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4376791" y="3678148"/>
            <a:ext cx="2224861" cy="36539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23344" y="0"/>
            <a:ext cx="54042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5400" dirty="0" smtClean="0"/>
              <a:t>Екскурзија</a:t>
            </a:r>
            <a:endParaRPr lang="en-US" sz="54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6997634_850738828613073_1864282425148833792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07" y="318498"/>
            <a:ext cx="2356207" cy="1767156"/>
          </a:xfrm>
          <a:prstGeom prst="rect">
            <a:avLst/>
          </a:prstGeom>
        </p:spPr>
      </p:pic>
      <p:pic>
        <p:nvPicPr>
          <p:cNvPr id="3" name="Picture 2" descr="57000827_436213773821189_7660423039724552192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51" y="2291138"/>
            <a:ext cx="1057406" cy="1323697"/>
          </a:xfrm>
          <a:prstGeom prst="rect">
            <a:avLst/>
          </a:prstGeom>
        </p:spPr>
      </p:pic>
      <p:pic>
        <p:nvPicPr>
          <p:cNvPr id="4" name="Picture 3" descr="57009215_2305403119728140_9179620072593817600_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5221" y="4181581"/>
            <a:ext cx="3397322" cy="2547991"/>
          </a:xfrm>
          <a:prstGeom prst="rect">
            <a:avLst/>
          </a:prstGeom>
        </p:spPr>
      </p:pic>
      <p:pic>
        <p:nvPicPr>
          <p:cNvPr id="6" name="Picture 5" descr="57109804_407758609625231_3340921730888630272_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1434" y="184935"/>
            <a:ext cx="2334802" cy="3113070"/>
          </a:xfrm>
          <a:prstGeom prst="rect">
            <a:avLst/>
          </a:prstGeom>
        </p:spPr>
      </p:pic>
      <p:pic>
        <p:nvPicPr>
          <p:cNvPr id="7" name="Picture 6" descr="57251286_314536925859458_8788934089114648576_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2274" y="267127"/>
            <a:ext cx="2573677" cy="3431569"/>
          </a:xfrm>
          <a:prstGeom prst="rect">
            <a:avLst/>
          </a:prstGeom>
        </p:spPr>
      </p:pic>
      <p:pic>
        <p:nvPicPr>
          <p:cNvPr id="8" name="Picture 7" descr="57611725_424254354809140_7362272745112993792_n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376" y="3845103"/>
            <a:ext cx="3798013" cy="2848510"/>
          </a:xfrm>
          <a:prstGeom prst="rect">
            <a:avLst/>
          </a:prstGeom>
        </p:spPr>
      </p:pic>
      <p:pic>
        <p:nvPicPr>
          <p:cNvPr id="9" name="Picture 8" descr="57247097_1146732812166936_8063212752144957440_n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73751" y="236306"/>
            <a:ext cx="2527442" cy="3369923"/>
          </a:xfrm>
          <a:prstGeom prst="rect">
            <a:avLst/>
          </a:prstGeom>
        </p:spPr>
      </p:pic>
      <p:pic>
        <p:nvPicPr>
          <p:cNvPr id="10" name="Picture 9" descr="57114842_367041024153632_9075171510246703104_n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3592" y="2157573"/>
            <a:ext cx="1188163" cy="1584218"/>
          </a:xfrm>
          <a:prstGeom prst="rect">
            <a:avLst/>
          </a:prstGeom>
        </p:spPr>
      </p:pic>
      <p:pic>
        <p:nvPicPr>
          <p:cNvPr id="11" name="Picture 10" descr="57213779_2359193510962979_6824316254359126016_n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05553" y="4613097"/>
            <a:ext cx="2753475" cy="2065106"/>
          </a:xfrm>
          <a:prstGeom prst="rect">
            <a:avLst/>
          </a:prstGeom>
        </p:spPr>
      </p:pic>
      <p:pic>
        <p:nvPicPr>
          <p:cNvPr id="12" name="Picture 11" descr="57039910_2180067958725026_8623830456720162816_n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68796" y="4859676"/>
            <a:ext cx="1345740" cy="1346397"/>
          </a:xfrm>
          <a:prstGeom prst="rect">
            <a:avLst/>
          </a:prstGeom>
        </p:spPr>
      </p:pic>
      <p:pic>
        <p:nvPicPr>
          <p:cNvPr id="13" name="Picture 12" descr="57162531_2205849192831155_7198740520993030144_n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6200000">
            <a:off x="6031203" y="3323689"/>
            <a:ext cx="1017142" cy="135619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294652" y="3534310"/>
            <a:ext cx="2712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4000" dirty="0" smtClean="0"/>
              <a:t>пројекат</a:t>
            </a:r>
            <a:endParaRPr lang="en-US" sz="40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0561" y="2157574"/>
            <a:ext cx="109830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6600" dirty="0" smtClean="0"/>
              <a:t>Службеник у банкарству и осигурању</a:t>
            </a:r>
            <a:endParaRPr lang="en-US" sz="66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6600" dirty="0" smtClean="0"/>
              <a:t>Економски техничар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1296848"/>
          </a:xfrm>
        </p:spPr>
        <p:txBody>
          <a:bodyPr>
            <a:normAutofit/>
          </a:bodyPr>
          <a:lstStyle/>
          <a:p>
            <a:endParaRPr lang="en-US" sz="32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71115"/>
          </a:xfrm>
        </p:spPr>
        <p:txBody>
          <a:bodyPr/>
          <a:lstStyle/>
          <a:p>
            <a:r>
              <a:rPr lang="sr-Cyrl-RS" dirty="0"/>
              <a:t>ПРЕДМЕТИ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1310185"/>
            <a:ext cx="4396339" cy="494615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sr-Cyrl-RS" b="1" dirty="0"/>
              <a:t>ОБАВЕЗНИ ОПШТЕОБРАЗОВНИ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Српски језик и књижевност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Страни језик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Физичко васпитање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Математика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Рачунарство и информатика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Историја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Физика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Хемија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Ликовна култура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Географија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Биологија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Социологија са правима грађана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Грађанско васпитање/ Верска настава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1296538"/>
            <a:ext cx="4396341" cy="49598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sr-Cyrl-RS" b="1" dirty="0"/>
              <a:t>СТРУЧНИ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Принципи економије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Канцеларијско пословање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Рачуноводство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Банкарско пословање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Осигурање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Право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Комуникација у продаји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Пословне финансије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Банкарска обука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Обука у осигуравајућем друштву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Предузетништво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Изборни </a:t>
            </a:r>
            <a:r>
              <a:rPr lang="sr-Cyrl-RS" b="1" dirty="0"/>
              <a:t>програми образовног профила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644099"/>
      </p:ext>
    </p:extLst>
  </p:cSld>
  <p:clrMapOvr>
    <a:masterClrMapping/>
  </p:clrMapOvr>
  <p:transition spd="slow" advClick="0" advTm="2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90415_2124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830" y="1726058"/>
            <a:ext cx="4171360" cy="39047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83577" y="647272"/>
            <a:ext cx="517817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800" dirty="0" smtClean="0"/>
              <a:t>Циљ  стручног образовања:</a:t>
            </a:r>
          </a:p>
          <a:p>
            <a:endParaRPr lang="sr-Cyrl-CS" sz="2800" dirty="0" smtClean="0"/>
          </a:p>
          <a:p>
            <a:r>
              <a:rPr lang="sr-Cyrl-CS" sz="2400" dirty="0" smtClean="0"/>
              <a:t>-послови са готовином</a:t>
            </a:r>
          </a:p>
          <a:p>
            <a:r>
              <a:rPr lang="sr-Cyrl-CS" sz="2400" dirty="0" smtClean="0"/>
              <a:t>-послови везани за кредите</a:t>
            </a:r>
          </a:p>
          <a:p>
            <a:r>
              <a:rPr lang="sr-Cyrl-CS" sz="2400" dirty="0" smtClean="0"/>
              <a:t>-послови са ХоВ</a:t>
            </a:r>
          </a:p>
          <a:p>
            <a:r>
              <a:rPr lang="sr-Cyrl-CS" sz="2400" dirty="0" smtClean="0"/>
              <a:t>-продаја животног и неживотног осигурања</a:t>
            </a:r>
          </a:p>
          <a:p>
            <a:r>
              <a:rPr lang="sr-Cyrl-CS" sz="2400" dirty="0" smtClean="0"/>
              <a:t>-пословно комуницирање и преговарање</a:t>
            </a:r>
            <a:endParaRPr lang="en-US" sz="2400" dirty="0"/>
          </a:p>
        </p:txBody>
      </p:sp>
      <p:pic>
        <p:nvPicPr>
          <p:cNvPr id="9" name="Picture 8" descr="20190415_2124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9361" y="4212405"/>
            <a:ext cx="3748996" cy="2349838"/>
          </a:xfrm>
          <a:prstGeom prst="rect">
            <a:avLst/>
          </a:prstGeom>
        </p:spPr>
      </p:pic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9466" y="2003461"/>
            <a:ext cx="10798139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4400" i="1" dirty="0" smtClean="0"/>
              <a:t>Упиши овај образовни профил ако си: одговоран, стрпљив, креативан, поуздан, комуникативан, озбиљан, волиш изазове...</a:t>
            </a:r>
          </a:p>
          <a:p>
            <a:endParaRPr lang="en-US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ceived_26075626143982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4773" y="1397285"/>
            <a:ext cx="5572018" cy="4238090"/>
          </a:xfrm>
          <a:prstGeom prst="rect">
            <a:avLst/>
          </a:prstGeom>
        </p:spPr>
      </p:pic>
      <p:pic>
        <p:nvPicPr>
          <p:cNvPr id="3" name="Picture 2" descr="received_90556788964572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87" y="2414428"/>
            <a:ext cx="6010382" cy="37706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78813" y="380143"/>
            <a:ext cx="7243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4000" dirty="0" smtClean="0"/>
              <a:t>Ваннаставне активности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6739847" y="5845995"/>
            <a:ext cx="4530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800" dirty="0" smtClean="0"/>
              <a:t>Дебата из осигурања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417834" y="1828798"/>
            <a:ext cx="4376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3600" dirty="0" smtClean="0"/>
              <a:t>Излет </a:t>
            </a:r>
            <a:endParaRPr lang="en-US" sz="36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x-none" sz="6600" dirty="0" smtClean="0"/>
              <a:t>Царински техничар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734" y="1045883"/>
            <a:ext cx="2124923" cy="233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82829"/>
      </p:ext>
    </p:extLst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02876"/>
          </a:xfrm>
        </p:spPr>
        <p:txBody>
          <a:bodyPr/>
          <a:lstStyle/>
          <a:p>
            <a:r>
              <a:rPr lang="sr-Cyrl-RS" dirty="0"/>
              <a:t>ПРЕДМЕТИ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1296537"/>
            <a:ext cx="4396339" cy="495980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r-Cyrl-RS" b="1" dirty="0"/>
              <a:t>ОБАВЕЗНИ ОПШТЕОБРАЗОВНИ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Српски језик и књижевност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Страни </a:t>
            </a:r>
            <a:r>
              <a:rPr lang="sr-Cyrl-RS" b="1" dirty="0" smtClean="0"/>
              <a:t>језик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Социологија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Историја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Физичко васпитање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Математика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Рачунарство и информатика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Екологија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Хемија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Географија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Грађанско </a:t>
            </a:r>
            <a:r>
              <a:rPr lang="sr-Cyrl-RS" b="1" dirty="0"/>
              <a:t>васпитање/ Верска настава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1269242"/>
            <a:ext cx="4396341" cy="498709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r-Cyrl-RS" b="1" dirty="0"/>
              <a:t>СТРУЧНИ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Основи </a:t>
            </a:r>
            <a:r>
              <a:rPr lang="sr-Cyrl-RS" b="1" dirty="0"/>
              <a:t>економије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економија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Рачуноводство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Савремена пословна кореспонденција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Статистика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Право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Економска географија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Познавање робе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Јавне финансије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Царински систем и царински поступак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Спољнотрговинско и девизно пословање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Међународна шпедиција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информатика</a:t>
            </a:r>
            <a:endParaRPr lang="sr-Cyrl-RS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0829" y="1754644"/>
            <a:ext cx="2598144" cy="1515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0956958"/>
      </p:ext>
    </p:extLst>
  </p:cSld>
  <p:clrMapOvr>
    <a:masterClrMapping/>
  </p:clrMapOvr>
  <p:transition spd="slow" advClick="0" advTm="2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432" y="950628"/>
            <a:ext cx="8946541" cy="4195481"/>
          </a:xfrm>
        </p:spPr>
        <p:txBody>
          <a:bodyPr/>
          <a:lstStyle/>
          <a:p>
            <a:r>
              <a:rPr lang="x-none" sz="2400" dirty="0" smtClean="0"/>
              <a:t>Стручни предмети уско везани за царину:</a:t>
            </a:r>
          </a:p>
          <a:p>
            <a:pPr lvl="1"/>
            <a:r>
              <a:rPr lang="x-none" sz="2400" dirty="0" smtClean="0"/>
              <a:t>Царински систем и царински поступак</a:t>
            </a:r>
          </a:p>
          <a:p>
            <a:pPr lvl="1"/>
            <a:r>
              <a:rPr lang="x-none" sz="2400" dirty="0" smtClean="0"/>
              <a:t>Спољнотрговинско и девизно пословање</a:t>
            </a:r>
          </a:p>
          <a:p>
            <a:pPr lvl="1"/>
            <a:r>
              <a:rPr lang="x-none" sz="2400" dirty="0" smtClean="0"/>
              <a:t>Међународна шпедиција</a:t>
            </a:r>
          </a:p>
          <a:p>
            <a:pPr lvl="1"/>
            <a:endParaRPr lang="x-none" dirty="0" smtClean="0"/>
          </a:p>
          <a:p>
            <a:pPr lvl="1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952" y="4329805"/>
            <a:ext cx="2857500" cy="1924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44" y="3303741"/>
            <a:ext cx="2485111" cy="1988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b="15260"/>
          <a:stretch/>
        </p:blipFill>
        <p:spPr>
          <a:xfrm>
            <a:off x="6718949" y="2624462"/>
            <a:ext cx="4579528" cy="2328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5566574"/>
      </p:ext>
    </p:extLst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759" y="2759750"/>
            <a:ext cx="11436262" cy="1989858"/>
          </a:xfrm>
        </p:spPr>
        <p:txBody>
          <a:bodyPr/>
          <a:lstStyle/>
          <a:p>
            <a:r>
              <a:rPr lang="x-none" dirty="0" smtClean="0"/>
              <a:t>Од свих занимљивих активности које нам Економска школа пружа, издвајамо...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512" y="682388"/>
            <a:ext cx="2930307" cy="1951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8042" y="4371583"/>
            <a:ext cx="3113735" cy="1920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0214062"/>
      </p:ext>
    </p:extLst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Изложба Anne Frank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40" y="1902846"/>
            <a:ext cx="3626282" cy="1930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142" y="2854023"/>
            <a:ext cx="1839846" cy="2242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40" y="4221272"/>
            <a:ext cx="3626282" cy="2014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-308" t="15101" r="308" b="14672"/>
          <a:stretch/>
        </p:blipFill>
        <p:spPr>
          <a:xfrm>
            <a:off x="7674963" y="1832683"/>
            <a:ext cx="3560345" cy="2000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t="14971" b="14908"/>
          <a:stretch/>
        </p:blipFill>
        <p:spPr>
          <a:xfrm>
            <a:off x="7674963" y="4097578"/>
            <a:ext cx="3560345" cy="199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73040"/>
      </p:ext>
    </p:extLst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Аnne Frank Youth Network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421" y="1853248"/>
            <a:ext cx="3991653" cy="3895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140898"/>
            <a:ext cx="2736242" cy="2517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869" y="1238374"/>
            <a:ext cx="2670452" cy="2713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594" y="4140898"/>
            <a:ext cx="2645727" cy="2649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78" y="1355349"/>
            <a:ext cx="2759301" cy="2612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959421" y="5999967"/>
            <a:ext cx="4107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Хрватска, Загреб, мај 2018.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426527"/>
      </p:ext>
    </p:extLst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57467"/>
          </a:xfrm>
        </p:spPr>
        <p:txBody>
          <a:bodyPr/>
          <a:lstStyle/>
          <a:p>
            <a:r>
              <a:rPr lang="sr-Cyrl-RS" dirty="0" smtClean="0"/>
              <a:t>ПРЕДМЕТИ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1269243"/>
            <a:ext cx="4396339" cy="498709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r-Cyrl-RS" b="1" dirty="0" smtClean="0"/>
              <a:t>ОБАВЕЗНИ ОПШТЕОБРАЗОВНИ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Српски језик и књижевност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Страни језик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Физичко васпитање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Математика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Рачунарство и информатика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Историја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Хемија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Биологија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Ликовна култура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Социологија са правима грађана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Грађанско васпитање/ Верска настава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1282890"/>
            <a:ext cx="4396341" cy="497344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r-Cyrl-RS" b="1" dirty="0" smtClean="0"/>
              <a:t>СТРУЧНИ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Принципи економије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економија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Рачуноводство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кореспонденција и комуникација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Економска географија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Пословни енглески језик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информатика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Јавне финансије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Банкарство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Статистика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Право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Маркетинг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Економско пословање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Предузетништво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Изборни програми образовног профила</a:t>
            </a:r>
            <a:endParaRPr lang="en-US" b="1" dirty="0"/>
          </a:p>
        </p:txBody>
      </p:sp>
      <p:pic>
        <p:nvPicPr>
          <p:cNvPr id="5" name="Content Placeholder 4" descr="ekonomski-tehnicar-jagodina.png"/>
          <p:cNvPicPr>
            <a:picLocks noChangeAspect="1"/>
          </p:cNvPicPr>
          <p:nvPr/>
        </p:nvPicPr>
        <p:blipFill>
          <a:blip r:embed="rId2"/>
          <a:srcRect b="17199"/>
          <a:stretch>
            <a:fillRect/>
          </a:stretch>
        </p:blipFill>
        <p:spPr>
          <a:xfrm>
            <a:off x="1637731" y="5145976"/>
            <a:ext cx="3235608" cy="1302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3219665"/>
      </p:ext>
    </p:extLst>
  </p:cSld>
  <p:clrMapOvr>
    <a:masterClrMapping/>
  </p:clrMapOvr>
  <p:transition spd="slow" advClick="0" advTm="2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9320" y="497854"/>
            <a:ext cx="9404723" cy="1400530"/>
          </a:xfrm>
        </p:spPr>
        <p:txBody>
          <a:bodyPr/>
          <a:lstStyle/>
          <a:p>
            <a:r>
              <a:rPr lang="x-none" dirty="0" smtClean="0"/>
              <a:t>MICC WeB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559" y="4304657"/>
            <a:ext cx="3309025" cy="214866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366" y="4673197"/>
            <a:ext cx="3001438" cy="1928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546" y="786028"/>
            <a:ext cx="4956664" cy="32185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t="28801" b="29007"/>
          <a:stretch/>
        </p:blipFill>
        <p:spPr>
          <a:xfrm>
            <a:off x="770571" y="1498221"/>
            <a:ext cx="3335251" cy="25063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06756" y="4119991"/>
            <a:ext cx="495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Босна и Херцеговина, Коњиц, 08.02.2019.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168100"/>
      </p:ext>
    </p:extLst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655" y="0"/>
            <a:ext cx="9870510" cy="6863314"/>
          </a:xfrm>
        </p:spPr>
      </p:pic>
    </p:spTree>
    <p:extLst>
      <p:ext uri="{BB962C8B-B14F-4D97-AF65-F5344CB8AC3E}">
        <p14:creationId xmlns:p14="http://schemas.microsoft.com/office/powerpoint/2010/main" val="2477314699"/>
      </p:ext>
    </p:extLst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40192"/>
            <a:ext cx="9404723" cy="1400530"/>
          </a:xfrm>
        </p:spPr>
        <p:txBody>
          <a:bodyPr/>
          <a:lstStyle/>
          <a:p>
            <a:r>
              <a:rPr lang="x-none" dirty="0" smtClean="0"/>
              <a:t>Суђење Ани Карењиној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9213" b="28870"/>
          <a:stretch/>
        </p:blipFill>
        <p:spPr>
          <a:xfrm>
            <a:off x="504740" y="1524594"/>
            <a:ext cx="3059678" cy="2284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12774" b="12432"/>
          <a:stretch/>
        </p:blipFill>
        <p:spPr>
          <a:xfrm>
            <a:off x="6304693" y="2270403"/>
            <a:ext cx="2719677" cy="3623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12912" b="13253"/>
          <a:stretch/>
        </p:blipFill>
        <p:spPr>
          <a:xfrm>
            <a:off x="3748693" y="2522419"/>
            <a:ext cx="2371725" cy="3118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740" y="4081910"/>
            <a:ext cx="2298396" cy="2286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2261" y="4081908"/>
            <a:ext cx="2611547" cy="2590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85385" y="1262986"/>
            <a:ext cx="1968207" cy="2624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2181257"/>
      </p:ext>
    </p:extLst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8545" y="3757620"/>
            <a:ext cx="9404723" cy="2212105"/>
          </a:xfrm>
        </p:spPr>
        <p:txBody>
          <a:bodyPr/>
          <a:lstStyle/>
          <a:p>
            <a:r>
              <a:rPr lang="sr-Cyrl-RS" sz="6000" dirty="0" smtClean="0"/>
              <a:t>Туристичко хотелијерски техничар</a:t>
            </a:r>
            <a:br>
              <a:rPr lang="sr-Cyrl-RS" sz="6000" dirty="0" smtClean="0"/>
            </a:br>
            <a:endParaRPr lang="en-US" sz="60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16524"/>
          </a:xfrm>
        </p:spPr>
        <p:txBody>
          <a:bodyPr/>
          <a:lstStyle/>
          <a:p>
            <a:r>
              <a:rPr lang="sr-Cyrl-RS" dirty="0"/>
              <a:t>ПРЕДМЕТИ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1296537"/>
            <a:ext cx="4396339" cy="495980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r-Cyrl-RS" b="1" dirty="0"/>
              <a:t>ОБАВЕЗНИ ОПШТЕОБРАЗОВНИ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Српски језик и књижевност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Страни језик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Физичко </a:t>
            </a:r>
            <a:r>
              <a:rPr lang="sr-Cyrl-RS" b="1" dirty="0"/>
              <a:t>васпитање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Математика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Рачунарство и </a:t>
            </a:r>
            <a:r>
              <a:rPr lang="sr-Cyrl-RS" b="1" dirty="0" smtClean="0"/>
              <a:t>информатика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Историја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Музичка култура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Физика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Географија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Хемија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Биологија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Социологија са правима грађана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Грађанско </a:t>
            </a:r>
            <a:r>
              <a:rPr lang="sr-Cyrl-RS" b="1" dirty="0"/>
              <a:t>васпитање/ Верска настава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1310186"/>
            <a:ext cx="4396341" cy="49461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r-Cyrl-RS" b="1" dirty="0"/>
              <a:t>СТРУЧНИ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Страни језик </a:t>
            </a:r>
            <a:r>
              <a:rPr lang="sr-Latn-RS" b="1" dirty="0" smtClean="0"/>
              <a:t>II</a:t>
            </a:r>
            <a:endParaRPr lang="sr-Cyrl-RS" b="1" dirty="0" smtClean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Основи туризма и угоститељства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Основи економије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Агенцијско и хотелијерско пословање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Економика и организација туристичких предузећа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кореспонденција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Туристичка географија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Психологија у туризму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Финансијско пословање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Маркетинг у туризму и угоститељству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Историја уметности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Предузетништво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Професионална пракса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Изборни предмет према програму образовног профила</a:t>
            </a:r>
          </a:p>
          <a:p>
            <a:pPr>
              <a:buFont typeface="Wingdings" pitchFamily="2" charset="2"/>
              <a:buChar char="Ø"/>
            </a:pPr>
            <a:endParaRPr lang="sr-Cyrl-R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19468"/>
      </p:ext>
    </p:extLst>
  </p:cSld>
  <p:clrMapOvr>
    <a:masterClrMapping/>
  </p:clrMapOvr>
  <p:transition spd="slow" advClick="0" advTm="2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ORISSNIK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6468" y="587828"/>
            <a:ext cx="4286389" cy="2155372"/>
          </a:xfrm>
          <a:prstGeom prst="rect">
            <a:avLst/>
          </a:prstGeom>
          <a:noFill/>
        </p:spPr>
      </p:pic>
      <p:pic>
        <p:nvPicPr>
          <p:cNvPr id="2051" name="Picture 3" descr="C:\Users\KORISSNIK\Desktop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6428" y="3278778"/>
            <a:ext cx="4028531" cy="2594202"/>
          </a:xfrm>
          <a:prstGeom prst="rect">
            <a:avLst/>
          </a:prstGeom>
          <a:noFill/>
        </p:spPr>
      </p:pic>
      <p:pic>
        <p:nvPicPr>
          <p:cNvPr id="2052" name="Picture 4" descr="C:\Users\KORISSNIK\Desktop\преузимањ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2941" y="3265714"/>
            <a:ext cx="5065803" cy="325292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917474" y="718457"/>
            <a:ext cx="55517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i="1" dirty="0" smtClean="0"/>
              <a:t>АКО ВОЛИШ СТРАНЕ ЈЕЗИКЕ,</a:t>
            </a:r>
          </a:p>
          <a:p>
            <a:r>
              <a:rPr lang="sr-Cyrl-RS" i="1" dirty="0" smtClean="0"/>
              <a:t>АКО ВОЛИШ ДА ПУТУЈЕШ,</a:t>
            </a:r>
          </a:p>
          <a:p>
            <a:r>
              <a:rPr lang="sr-Cyrl-RS" i="1" dirty="0" smtClean="0"/>
              <a:t>АКО СИ ТИМСКИ ИГРАЧ,</a:t>
            </a:r>
          </a:p>
          <a:p>
            <a:r>
              <a:rPr lang="sr-Cyrl-RS" i="1" dirty="0" smtClean="0"/>
              <a:t>АКО СИ ДОБАР ОРГАНИЗАТОР,</a:t>
            </a:r>
          </a:p>
          <a:p>
            <a:r>
              <a:rPr lang="sr-Cyrl-RS" i="1" dirty="0" smtClean="0"/>
              <a:t>АКО СИ КОМУНИКАТИВАН,</a:t>
            </a:r>
          </a:p>
          <a:p>
            <a:r>
              <a:rPr lang="sr-Cyrl-RS" i="1" dirty="0" smtClean="0"/>
              <a:t>АКО СИ КРЕАТИВАН И СНАЛАЖЉИВ,</a:t>
            </a:r>
          </a:p>
          <a:p>
            <a:r>
              <a:rPr lang="sr-Cyrl-RS" i="1" dirty="0" smtClean="0"/>
              <a:t>СПОЈИ ЛЕПО И КОРИСНО У НАШЕМ ТИМУ!</a:t>
            </a:r>
          </a:p>
          <a:p>
            <a:endParaRPr lang="en-US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4766" y="744583"/>
            <a:ext cx="91048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CS" sz="2400" dirty="0" smtClean="0"/>
              <a:t>Циљ  стручног образовања:</a:t>
            </a:r>
          </a:p>
          <a:p>
            <a:endParaRPr lang="sr-Cyrl-CS" sz="2400" dirty="0" smtClean="0"/>
          </a:p>
          <a:p>
            <a:pPr>
              <a:buFontTx/>
              <a:buChar char="-"/>
            </a:pPr>
            <a:r>
              <a:rPr lang="sr-Cyrl-CS" sz="2400" dirty="0" smtClean="0"/>
              <a:t> савлати минимално два страна језика,</a:t>
            </a:r>
          </a:p>
          <a:p>
            <a:pPr>
              <a:buFontTx/>
              <a:buChar char="-"/>
            </a:pPr>
            <a:r>
              <a:rPr lang="sr-Cyrl-CS" sz="2400" dirty="0" smtClean="0"/>
              <a:t> савладати послове кореспонденције на домаћем и страним језицима,</a:t>
            </a:r>
          </a:p>
          <a:p>
            <a:pPr>
              <a:buFontTx/>
              <a:buChar char="-"/>
            </a:pPr>
            <a:r>
              <a:rPr lang="sr-Cyrl-CS" sz="2400" dirty="0" smtClean="0"/>
              <a:t> спојити стечена теоријска знања </a:t>
            </a:r>
          </a:p>
          <a:p>
            <a:r>
              <a:rPr lang="sr-Cyrl-CS" sz="2400" dirty="0" smtClean="0"/>
              <a:t>из економије и туризма и применити их у пракси,</a:t>
            </a:r>
          </a:p>
          <a:p>
            <a:pPr>
              <a:buFontTx/>
              <a:buChar char="-"/>
            </a:pPr>
            <a:r>
              <a:rPr lang="sr-Cyrl-CS" sz="2400" dirty="0" smtClean="0"/>
              <a:t> оспособљавање за  рад у хотелима, </a:t>
            </a:r>
          </a:p>
          <a:p>
            <a:r>
              <a:rPr lang="sr-Cyrl-CS" sz="2400" dirty="0" smtClean="0"/>
              <a:t>туристичким агенцијама и у туризму уопште,</a:t>
            </a:r>
          </a:p>
          <a:p>
            <a:pPr>
              <a:buFontTx/>
              <a:buChar char="-"/>
            </a:pPr>
            <a:r>
              <a:rPr lang="sr-Cyrl-CS" sz="2400" dirty="0" smtClean="0"/>
              <a:t> стварање добре основе </a:t>
            </a:r>
          </a:p>
          <a:p>
            <a:r>
              <a:rPr lang="sr-Cyrl-CS" sz="2400" dirty="0" smtClean="0"/>
              <a:t>за даље школовање</a:t>
            </a:r>
          </a:p>
          <a:p>
            <a:pPr>
              <a:buFontTx/>
              <a:buChar char="-"/>
            </a:pPr>
            <a:endParaRPr lang="sr-Cyrl-CS" sz="2400" dirty="0" smtClean="0"/>
          </a:p>
        </p:txBody>
      </p:sp>
      <p:pic>
        <p:nvPicPr>
          <p:cNvPr id="47107" name="Picture 3" descr="C:\Users\KORISSNIK\Desktop\преузимање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8891" y="4167051"/>
            <a:ext cx="4259717" cy="24688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ТАКМИЧЕЊА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/>
              <a:t>Национално финале такмичења</a:t>
            </a:r>
          </a:p>
          <a:p>
            <a:pPr marL="0" indent="0">
              <a:buNone/>
            </a:pPr>
            <a:r>
              <a:rPr lang="sr-Cyrl-RS" dirty="0" smtClean="0"/>
              <a:t>„Пословни изазов“, </a:t>
            </a:r>
          </a:p>
          <a:p>
            <a:pPr marL="0" indent="0">
              <a:buNone/>
            </a:pPr>
            <a:r>
              <a:rPr lang="sr-Cyrl-RS" dirty="0" smtClean="0"/>
              <a:t>одржано 20-21. фебруара 2020. године</a:t>
            </a:r>
          </a:p>
          <a:p>
            <a:pPr marL="0" indent="0">
              <a:buNone/>
            </a:pPr>
            <a:r>
              <a:rPr lang="sr-Cyrl-RS" dirty="0" smtClean="0"/>
              <a:t>у Београду.</a:t>
            </a:r>
          </a:p>
          <a:p>
            <a:pPr marL="0" indent="0">
              <a:buNone/>
            </a:pPr>
            <a:r>
              <a:rPr lang="sr-Cyrl-RS" dirty="0" smtClean="0"/>
              <a:t>Ученица Теодора Мајкић је освојила</a:t>
            </a:r>
          </a:p>
          <a:p>
            <a:pPr marL="0" indent="0">
              <a:buNone/>
            </a:pPr>
            <a:r>
              <a:rPr lang="sr-Cyrl-RS" dirty="0"/>
              <a:t>д</a:t>
            </a:r>
            <a:r>
              <a:rPr lang="sr-Cyrl-RS" dirty="0" smtClean="0"/>
              <a:t>руго место са пословном идејом</a:t>
            </a:r>
          </a:p>
          <a:p>
            <a:pPr marL="0" indent="0">
              <a:buNone/>
            </a:pPr>
            <a:r>
              <a:rPr lang="sr-Cyrl-RS" dirty="0"/>
              <a:t>а</a:t>
            </a:r>
            <a:r>
              <a:rPr lang="sr-Cyrl-RS" dirty="0" smtClean="0"/>
              <a:t>пликације</a:t>
            </a:r>
          </a:p>
          <a:p>
            <a:pPr marL="0" indent="0">
              <a:buNone/>
            </a:pPr>
            <a:r>
              <a:rPr lang="sr-Latn-RS" dirty="0" smtClean="0"/>
              <a:t>„Pay with your brain“.</a:t>
            </a:r>
            <a:endParaRPr lang="sr-Cyrl-R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678" y="1214651"/>
            <a:ext cx="4380931" cy="3234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688307"/>
            <a:ext cx="3944203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528157"/>
      </p:ext>
    </p:extLst>
  </p:cSld>
  <p:clrMapOvr>
    <a:masterClrMapping/>
  </p:clrMapOvr>
  <p:transition spd="slow" advClick="0" advTm="200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48536"/>
          </a:xfrm>
        </p:spPr>
        <p:txBody>
          <a:bodyPr/>
          <a:lstStyle/>
          <a:p>
            <a:r>
              <a:rPr lang="sr-Cyrl-RS" dirty="0" smtClean="0"/>
              <a:t>ТАКМИЧЕЊА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1951630"/>
            <a:ext cx="8946541" cy="42967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dirty="0" smtClean="0"/>
              <a:t>На такмичењу Најбоља технолошка иновација у организацији Министарства просвете, науке и технолошког развоја, Економска школа из Ужица је освојила Специјалну награду за школу са највише пријављених технолошких иновација.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19357203"/>
      </p:ext>
    </p:extLst>
  </p:cSld>
  <p:clrMapOvr>
    <a:masterClrMapping/>
  </p:clrMapOvr>
  <p:transition spd="slow" advClick="0" advTm="2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ТАКМИЧЕЊА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 smtClean="0"/>
              <a:t>Такмичење „Ученичке компаније“ је такмичење на коме ученици представљају производе, продајне вештине, вештине презентовања и иновативност пословних идеја.</a:t>
            </a:r>
          </a:p>
          <a:p>
            <a:pPr marL="0" indent="0">
              <a:buNone/>
            </a:pPr>
            <a:r>
              <a:rPr lang="sr-Cyrl-RS" dirty="0" smtClean="0"/>
              <a:t>На Регионалном такмичењу које је ове године одржано </a:t>
            </a:r>
            <a:r>
              <a:rPr lang="sr-Latn-RS" b="1" dirty="0" smtClean="0"/>
              <a:t>online</a:t>
            </a:r>
            <a:r>
              <a:rPr lang="sr-Latn-RS" dirty="0" smtClean="0"/>
              <a:t> </a:t>
            </a:r>
            <a:r>
              <a:rPr lang="sr-Cyrl-RS" dirty="0" smtClean="0"/>
              <a:t>нашу школу је представљало 5 ученичких компанија:</a:t>
            </a:r>
          </a:p>
          <a:p>
            <a:pPr>
              <a:buFontTx/>
              <a:buChar char="-"/>
            </a:pPr>
            <a:r>
              <a:rPr lang="sr-Cyrl-RS" b="1" dirty="0" smtClean="0"/>
              <a:t>„Каменковићи“</a:t>
            </a:r>
          </a:p>
          <a:p>
            <a:pPr>
              <a:buFontTx/>
              <a:buChar char="-"/>
            </a:pPr>
            <a:r>
              <a:rPr lang="sr-Cyrl-RS" b="1" dirty="0" smtClean="0"/>
              <a:t>„Здрав Оброк“</a:t>
            </a:r>
          </a:p>
          <a:p>
            <a:pPr>
              <a:buFontTx/>
              <a:buChar char="-"/>
            </a:pPr>
            <a:r>
              <a:rPr lang="sr-Cyrl-RS" b="1" dirty="0" smtClean="0"/>
              <a:t>„</a:t>
            </a:r>
            <a:r>
              <a:rPr lang="sr-Latn-RS" b="1" dirty="0" smtClean="0"/>
              <a:t>Batery Waste“</a:t>
            </a:r>
          </a:p>
          <a:p>
            <a:pPr>
              <a:buFontTx/>
              <a:buChar char="-"/>
            </a:pPr>
            <a:r>
              <a:rPr lang="sr-Latn-RS" b="1" dirty="0" smtClean="0"/>
              <a:t>„Beauty Decor“</a:t>
            </a:r>
            <a:r>
              <a:rPr lang="sr-Cyrl-RS" b="1" dirty="0" smtClean="0"/>
              <a:t> </a:t>
            </a:r>
            <a:r>
              <a:rPr lang="sr-Cyrl-RS" dirty="0" smtClean="0"/>
              <a:t>– освојено друго место и пласман на Национално финале најбољих ученичких компанија Србије</a:t>
            </a:r>
            <a:endParaRPr lang="sr-Latn-RS" dirty="0" smtClean="0"/>
          </a:p>
          <a:p>
            <a:pPr>
              <a:buFontTx/>
              <a:buChar char="-"/>
            </a:pPr>
            <a:r>
              <a:rPr lang="sr-Cyrl-RS" b="1" dirty="0" smtClean="0"/>
              <a:t>„Медено царство“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20277765"/>
      </p:ext>
    </p:extLst>
  </p:cSld>
  <p:clrMapOvr>
    <a:masterClrMapping/>
  </p:clrMapOvr>
  <p:transition spd="slow" advClick="0" advTm="2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859" y="361277"/>
            <a:ext cx="9404723" cy="1400530"/>
          </a:xfrm>
        </p:spPr>
        <p:txBody>
          <a:bodyPr/>
          <a:lstStyle/>
          <a:p>
            <a:r>
              <a:rPr lang="sr-Cyrl-RS" dirty="0" smtClean="0"/>
              <a:t>Економски техничар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Cyrl-RS" sz="2400" b="1" dirty="0" smtClean="0"/>
              <a:t>Циљеви образовања</a:t>
            </a:r>
            <a:r>
              <a:rPr lang="sr-Cyrl-RS" dirty="0" smtClean="0"/>
              <a:t>:</a:t>
            </a:r>
          </a:p>
          <a:p>
            <a:r>
              <a:rPr lang="sr-Cyrl-RS" dirty="0" smtClean="0"/>
              <a:t> стицање неопходних знања из области економије, права, администрације у предузећу</a:t>
            </a:r>
          </a:p>
          <a:p>
            <a:r>
              <a:rPr lang="sr-Cyrl-RS" dirty="0" smtClean="0"/>
              <a:t>Практична примена стечених знања у другом, трећем и четвртом разреду у предузећима, банкама, књиговодственим агенцијама, осигуравајућим компанијама.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sr-Cyrl-RS" sz="2400" b="1" dirty="0" smtClean="0"/>
              <a:t>Могућности</a:t>
            </a:r>
            <a:r>
              <a:rPr lang="sr-Cyrl-RS" sz="2400" dirty="0" smtClean="0"/>
              <a:t>:</a:t>
            </a:r>
          </a:p>
          <a:p>
            <a:r>
              <a:rPr lang="sr-Cyrl-RS" dirty="0" smtClean="0"/>
              <a:t> Запослење после завршене средње школе у привредним и ванпривредним организацијама</a:t>
            </a:r>
          </a:p>
          <a:p>
            <a:r>
              <a:rPr lang="sr-Cyrl-RS" dirty="0" smtClean="0"/>
              <a:t>Упис на факултет или вишу школу</a:t>
            </a:r>
          </a:p>
          <a:p>
            <a:endParaRPr lang="en-US" dirty="0"/>
          </a:p>
        </p:txBody>
      </p:sp>
      <p:pic>
        <p:nvPicPr>
          <p:cNvPr id="5" name="Picture 4" descr="ekonomski-tehnicar-paracin.png"/>
          <p:cNvPicPr>
            <a:picLocks noChangeAspect="1"/>
          </p:cNvPicPr>
          <p:nvPr/>
        </p:nvPicPr>
        <p:blipFill>
          <a:blip r:embed="rId2"/>
          <a:srcRect b="18208"/>
          <a:stretch>
            <a:fillRect/>
          </a:stretch>
        </p:blipFill>
        <p:spPr>
          <a:xfrm>
            <a:off x="5901233" y="4435521"/>
            <a:ext cx="5305593" cy="2109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ОСТАЛЕ АКТИВНОСТИ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buNone/>
            </a:pPr>
            <a:r>
              <a:rPr lang="ru-RU" dirty="0" smtClean="0"/>
              <a:t>Поводом </a:t>
            </a:r>
            <a:r>
              <a:rPr lang="ru-RU" dirty="0"/>
              <a:t>Дана детета ученици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одељења </a:t>
            </a:r>
            <a:r>
              <a:rPr lang="ru-RU" b="1" dirty="0"/>
              <a:t>IVсбо, Iфа, Iе, и Iсбо </a:t>
            </a:r>
            <a:r>
              <a:rPr lang="ru-RU" dirty="0"/>
              <a:t>учествовали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су </a:t>
            </a:r>
            <a:r>
              <a:rPr lang="ru-RU" dirty="0"/>
              <a:t>у хуманитарној акцији.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Ученици </a:t>
            </a:r>
            <a:r>
              <a:rPr lang="ru-RU" dirty="0"/>
              <a:t>су од прикупљеног новца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купили </a:t>
            </a:r>
            <a:r>
              <a:rPr lang="ru-RU" dirty="0"/>
              <a:t>школски материјал 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послали </a:t>
            </a:r>
            <a:r>
              <a:rPr lang="ru-RU" dirty="0"/>
              <a:t>га деци са Косова и Метохије.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375" y="3193576"/>
            <a:ext cx="4873767" cy="2741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9367258"/>
      </p:ext>
    </p:extLst>
  </p:cSld>
  <p:clrMapOvr>
    <a:masterClrMapping/>
  </p:clrMapOvr>
  <p:transition spd="slow" advClick="0" advTm="2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ОСТАЛЕ АКТИВНОСТИ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/>
              <a:t>У </a:t>
            </a:r>
            <a:r>
              <a:rPr lang="sr-Cyrl-RS" dirty="0"/>
              <a:t>периоду од 29. 11 – 01.12. 2019, </a:t>
            </a:r>
            <a:endParaRPr lang="sr-Cyrl-RS" dirty="0" smtClean="0"/>
          </a:p>
          <a:p>
            <a:pPr marL="0" indent="0">
              <a:buNone/>
            </a:pPr>
            <a:r>
              <a:rPr lang="sr-Cyrl-RS" dirty="0" smtClean="0"/>
              <a:t>одржана </a:t>
            </a:r>
            <a:r>
              <a:rPr lang="sr-Cyrl-RS" dirty="0"/>
              <a:t>је музичка </a:t>
            </a:r>
            <a:r>
              <a:rPr lang="sr-Cyrl-RS" dirty="0" smtClean="0"/>
              <a:t>манифестација</a:t>
            </a:r>
          </a:p>
          <a:p>
            <a:pPr marL="0" indent="0">
              <a:buNone/>
            </a:pPr>
            <a:r>
              <a:rPr lang="sr-Cyrl-RS" dirty="0" smtClean="0"/>
              <a:t> </a:t>
            </a:r>
            <a:r>
              <a:rPr lang="sr-Cyrl-RS" dirty="0"/>
              <a:t>„</a:t>
            </a:r>
            <a:r>
              <a:rPr lang="en-US" dirty="0" err="1"/>
              <a:t>zBENDaj</a:t>
            </a:r>
            <a:r>
              <a:rPr lang="en-US" dirty="0"/>
              <a:t> u </a:t>
            </a:r>
            <a:r>
              <a:rPr lang="en-US" dirty="0" err="1"/>
              <a:t>Sarajevu</a:t>
            </a:r>
            <a:r>
              <a:rPr lang="en-US" dirty="0"/>
              <a:t>“ </a:t>
            </a:r>
            <a:r>
              <a:rPr lang="sr-Cyrl-RS" dirty="0"/>
              <a:t>у </a:t>
            </a:r>
            <a:r>
              <a:rPr lang="sr-Cyrl-RS" dirty="0" smtClean="0"/>
              <a:t>организацији</a:t>
            </a:r>
          </a:p>
          <a:p>
            <a:pPr marL="0" indent="0">
              <a:buNone/>
            </a:pPr>
            <a:r>
              <a:rPr lang="sr-Cyrl-RS" dirty="0" smtClean="0"/>
              <a:t> </a:t>
            </a:r>
            <a:r>
              <a:rPr lang="en-US" dirty="0"/>
              <a:t>II </a:t>
            </a:r>
            <a:r>
              <a:rPr lang="sr-Cyrl-RS" dirty="0"/>
              <a:t>гимназије Сарајево, </a:t>
            </a:r>
            <a:endParaRPr lang="sr-Cyrl-RS" dirty="0" smtClean="0"/>
          </a:p>
          <a:p>
            <a:pPr marL="0" indent="0">
              <a:buNone/>
            </a:pPr>
            <a:r>
              <a:rPr lang="sr-Cyrl-RS" dirty="0" smtClean="0"/>
              <a:t>на </a:t>
            </a:r>
            <a:r>
              <a:rPr lang="sr-Cyrl-RS" dirty="0"/>
              <a:t>којој су учествовали ђаци Економске </a:t>
            </a:r>
            <a:r>
              <a:rPr lang="sr-Cyrl-RS" dirty="0" smtClean="0"/>
              <a:t>школе.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901" y="2010753"/>
            <a:ext cx="4135343" cy="4401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64966"/>
      </p:ext>
    </p:extLst>
  </p:cSld>
  <p:clrMapOvr>
    <a:masterClrMapping/>
  </p:clrMapOvr>
  <p:transition spd="slow" advClick="0" advTm="2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ОСТАЛЕ АКТИВНОСТИ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20" y="2052918"/>
            <a:ext cx="9318333" cy="419548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Фестивал </a:t>
            </a:r>
            <a:r>
              <a:rPr lang="ru-RU" dirty="0"/>
              <a:t>стваралаштва младих</a:t>
            </a:r>
            <a:r>
              <a:rPr lang="ru-RU" dirty="0" smtClean="0"/>
              <a:t>, </a:t>
            </a:r>
          </a:p>
          <a:p>
            <a:pPr marL="0" indent="0">
              <a:buNone/>
            </a:pPr>
            <a:r>
              <a:rPr lang="ru-RU" dirty="0" smtClean="0"/>
              <a:t>64</a:t>
            </a:r>
            <a:r>
              <a:rPr lang="ru-RU" dirty="0"/>
              <a:t>. </a:t>
            </a:r>
            <a:r>
              <a:rPr lang="ru-RU" dirty="0" smtClean="0"/>
              <a:t>Међународни београдски сајам </a:t>
            </a:r>
            <a:r>
              <a:rPr lang="ru-RU" dirty="0"/>
              <a:t>књига.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546" y="1750222"/>
            <a:ext cx="5254387" cy="489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4967447"/>
      </p:ext>
    </p:extLst>
  </p:cSld>
  <p:clrMapOvr>
    <a:masterClrMapping/>
  </p:clrMapOvr>
  <p:transition spd="slow" advClick="0" advTm="2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1"/>
            <a:ext cx="8825658" cy="2026919"/>
          </a:xfrm>
        </p:spPr>
        <p:txBody>
          <a:bodyPr/>
          <a:lstStyle/>
          <a:p>
            <a:pPr algn="ctr"/>
            <a:r>
              <a:rPr lang="sr-Cyrl-RS" sz="4400" i="1" dirty="0" smtClean="0"/>
              <a:t>“ЗНАЊЕ ЈЕ КЉУЧ ЗА БУДУЋНОСТ !!!”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400" b="1" i="1" dirty="0" smtClean="0"/>
              <a:t>ДОБРО ДОШЛИ У НАШ ТИМ!</a:t>
            </a:r>
            <a:endParaRPr lang="en-US" sz="4400" b="1" i="1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Резултат слика за ekonomski tehnica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 l="17053" t="23862" r="17988" b="25977"/>
          <a:stretch>
            <a:fillRect/>
          </a:stretch>
        </p:blipFill>
        <p:spPr bwMode="auto">
          <a:xfrm>
            <a:off x="1374167" y="996594"/>
            <a:ext cx="9300110" cy="3708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28001" y="4998027"/>
            <a:ext cx="9516197" cy="367144"/>
          </a:xfrm>
        </p:spPr>
        <p:txBody>
          <a:bodyPr>
            <a:normAutofit lnSpcReduction="10000"/>
          </a:bodyPr>
          <a:lstStyle/>
          <a:p>
            <a:r>
              <a:rPr lang="sr-Cyrl-CS" dirty="0" smtClean="0"/>
              <a:t>Државно такмичење Пословни Изазов у Београду</a:t>
            </a:r>
          </a:p>
        </p:txBody>
      </p:sp>
      <p:sp>
        <p:nvSpPr>
          <p:cNvPr id="8" name="Rectangle 7"/>
          <p:cNvSpPr/>
          <p:nvPr/>
        </p:nvSpPr>
        <p:spPr>
          <a:xfrm>
            <a:off x="7564582" y="2535382"/>
            <a:ext cx="1278082" cy="1039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702" y="504672"/>
            <a:ext cx="9404723" cy="1400530"/>
          </a:xfrm>
        </p:spPr>
        <p:txBody>
          <a:bodyPr/>
          <a:lstStyle/>
          <a:p>
            <a:r>
              <a:rPr lang="sr-Cyrl-CS" dirty="0" smtClean="0"/>
              <a:t>Филмски Клуб</a:t>
            </a:r>
            <a:endParaRPr lang="en-US" dirty="0"/>
          </a:p>
        </p:txBody>
      </p:sp>
      <p:pic>
        <p:nvPicPr>
          <p:cNvPr id="5" name="Content Placeholder 4" descr="Kafana-Stari-Fil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0863" y="2047010"/>
            <a:ext cx="3659574" cy="2641108"/>
          </a:xfrm>
        </p:spPr>
      </p:pic>
      <p:sp>
        <p:nvSpPr>
          <p:cNvPr id="33794" name="AutoShape 2" descr="Резултат слика за film sta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downloa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836" y="3359727"/>
            <a:ext cx="2874818" cy="2874818"/>
          </a:xfrm>
          <a:prstGeom prst="rect">
            <a:avLst/>
          </a:prstGeom>
        </p:spPr>
      </p:pic>
      <p:pic>
        <p:nvPicPr>
          <p:cNvPr id="7" name="Picture 6" descr="Pair of Swords 53 c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2087707"/>
            <a:ext cx="1517073" cy="1896341"/>
          </a:xfrm>
          <a:prstGeom prst="rect">
            <a:avLst/>
          </a:prstGeom>
        </p:spPr>
      </p:pic>
      <p:sp>
        <p:nvSpPr>
          <p:cNvPr id="8" name="Multiply 7"/>
          <p:cNvSpPr/>
          <p:nvPr/>
        </p:nvSpPr>
        <p:spPr>
          <a:xfrm>
            <a:off x="5953992" y="2576946"/>
            <a:ext cx="966354" cy="955963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8" descr="maxresdefaul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9364" y="4179742"/>
            <a:ext cx="2341418" cy="1317048"/>
          </a:xfrm>
          <a:prstGeom prst="rect">
            <a:avLst/>
          </a:prstGeom>
        </p:spPr>
      </p:pic>
      <p:sp>
        <p:nvSpPr>
          <p:cNvPr id="10" name="Half Frame 9"/>
          <p:cNvSpPr/>
          <p:nvPr/>
        </p:nvSpPr>
        <p:spPr>
          <a:xfrm rot="3207898" flipH="1" flipV="1">
            <a:off x="7132789" y="4753244"/>
            <a:ext cx="471406" cy="1044074"/>
          </a:xfrm>
          <a:prstGeom prst="half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6528" y="421896"/>
            <a:ext cx="9404723" cy="1400530"/>
          </a:xfrm>
        </p:spPr>
        <p:txBody>
          <a:bodyPr/>
          <a:lstStyle/>
          <a:p>
            <a:r>
              <a:rPr lang="sr-Cyrl-CS" dirty="0" smtClean="0"/>
              <a:t>Екскурзија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 l="8184" t="12434" r="8709" b="12752"/>
          <a:stretch>
            <a:fillRect/>
          </a:stretch>
        </p:blipFill>
        <p:spPr bwMode="auto">
          <a:xfrm>
            <a:off x="404221" y="1469204"/>
            <a:ext cx="5277389" cy="296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/>
          <a:srcRect l="32416" t="9771" r="32483" b="7399"/>
          <a:stretch>
            <a:fillRect/>
          </a:stretch>
        </p:blipFill>
        <p:spPr bwMode="auto">
          <a:xfrm>
            <a:off x="6832314" y="1493742"/>
            <a:ext cx="3428144" cy="505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1615311"/>
            <a:ext cx="9404723" cy="3622893"/>
          </a:xfrm>
        </p:spPr>
        <p:txBody>
          <a:bodyPr/>
          <a:lstStyle/>
          <a:p>
            <a:r>
              <a:rPr lang="sr-Cyrl-RS" sz="6600" dirty="0" smtClean="0"/>
              <a:t>Пословни администратор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5525589"/>
            <a:ext cx="8946541" cy="72281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66649"/>
          </a:xfrm>
        </p:spPr>
        <p:txBody>
          <a:bodyPr/>
          <a:lstStyle/>
          <a:p>
            <a:r>
              <a:rPr lang="sr-Cyrl-RS" dirty="0"/>
              <a:t>ПРЕДМЕТИ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1269243"/>
            <a:ext cx="4396339" cy="498709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r-Cyrl-RS" b="1" dirty="0"/>
              <a:t>ОБАВЕЗНИ ОПШТЕОБРАЗОВНИ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Српски језик и књижевност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Страни језик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Физичко васпитање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Математика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Рачунарство и информатика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Историја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Географија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Биологија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Ликовна </a:t>
            </a:r>
            <a:r>
              <a:rPr lang="sr-Cyrl-RS" b="1" dirty="0" smtClean="0"/>
              <a:t>култура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Логика са етиком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Социологија са правима грађана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Грађанско васпитање/ Верска настава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1323834"/>
            <a:ext cx="4396341" cy="493250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r-Cyrl-RS" b="1" dirty="0"/>
              <a:t>СТРУЧНИ ПРЕДМЕТИ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Пословни </a:t>
            </a:r>
            <a:r>
              <a:rPr lang="sr-Cyrl-RS" b="1" dirty="0"/>
              <a:t>енглески </a:t>
            </a:r>
            <a:r>
              <a:rPr lang="sr-Cyrl-RS" b="1" dirty="0" smtClean="0"/>
              <a:t>језик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Канцеларијско пословање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Право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Књиговодство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Други страни језик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Економија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психологија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информатика са електронским пословањем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Култура језичког изражавања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Вештине комуникације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Статистика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Пословна и административна обука</a:t>
            </a:r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Предузетништво</a:t>
            </a:r>
            <a:endParaRPr lang="sr-Cyrl-RS" b="1" dirty="0"/>
          </a:p>
          <a:p>
            <a:pPr>
              <a:buFont typeface="Wingdings" pitchFamily="2" charset="2"/>
              <a:buChar char="Ø"/>
            </a:pPr>
            <a:r>
              <a:rPr lang="sr-Cyrl-RS" b="1" dirty="0"/>
              <a:t>Изборни програми образовног профила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422" y="1705970"/>
            <a:ext cx="2476521" cy="154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29591"/>
      </p:ext>
    </p:extLst>
  </p:cSld>
  <p:clrMapOvr>
    <a:masterClrMapping/>
  </p:clrMapOvr>
  <p:transition spd="slow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453</TotalTime>
  <Words>1059</Words>
  <Application>Microsoft Office PowerPoint</Application>
  <PresentationFormat>Custom</PresentationFormat>
  <Paragraphs>297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Ion</vt:lpstr>
      <vt:lpstr>PowerPoint Presentation</vt:lpstr>
      <vt:lpstr>Економски техничар</vt:lpstr>
      <vt:lpstr>ПРЕДМЕТИ</vt:lpstr>
      <vt:lpstr>Економски техничар</vt:lpstr>
      <vt:lpstr>PowerPoint Presentation</vt:lpstr>
      <vt:lpstr>Филмски Клуб</vt:lpstr>
      <vt:lpstr>Екскурзија</vt:lpstr>
      <vt:lpstr>Пословни администратор</vt:lpstr>
      <vt:lpstr>ПРЕДМЕТИ</vt:lpstr>
      <vt:lpstr>Такмичења</vt:lpstr>
      <vt:lpstr>Национално финале најбољих социјалних предузећа Србије, 24. април, Београд</vt:lpstr>
      <vt:lpstr>Посета амбасади краљевине Данске – специјална награда са “Националног предузетничког такмичења”. </vt:lpstr>
      <vt:lpstr>Секције</vt:lpstr>
      <vt:lpstr>Финансијски администратор</vt:lpstr>
      <vt:lpstr>ПРЕДМЕТИ</vt:lpstr>
      <vt:lpstr>Финансијски администратор</vt:lpstr>
      <vt:lpstr>PowerPoint Presentation</vt:lpstr>
      <vt:lpstr>PowerPoint Presentation</vt:lpstr>
      <vt:lpstr>PowerPoint Presentation</vt:lpstr>
      <vt:lpstr>ПРЕДМЕТИ</vt:lpstr>
      <vt:lpstr>PowerPoint Presentation</vt:lpstr>
      <vt:lpstr>PowerPoint Presentation</vt:lpstr>
      <vt:lpstr>PowerPoint Presentation</vt:lpstr>
      <vt:lpstr>Царински техничар</vt:lpstr>
      <vt:lpstr>ПРЕДМЕТИ</vt:lpstr>
      <vt:lpstr>PowerPoint Presentation</vt:lpstr>
      <vt:lpstr>Од свих занимљивих активности које нам Економска школа пружа, издвајамо...</vt:lpstr>
      <vt:lpstr>Изложба Anne Frank</vt:lpstr>
      <vt:lpstr>Аnne Frank Youth Network</vt:lpstr>
      <vt:lpstr>MICC WeB</vt:lpstr>
      <vt:lpstr>PowerPoint Presentation</vt:lpstr>
      <vt:lpstr>Суђење Ани Карењиној</vt:lpstr>
      <vt:lpstr>Туристичко хотелијерски техничар </vt:lpstr>
      <vt:lpstr>ПРЕДМЕТИ</vt:lpstr>
      <vt:lpstr>PowerPoint Presentation</vt:lpstr>
      <vt:lpstr>PowerPoint Presentation</vt:lpstr>
      <vt:lpstr>ТАКМИЧЕЊА</vt:lpstr>
      <vt:lpstr>ТАКМИЧЕЊА</vt:lpstr>
      <vt:lpstr>ТАКМИЧЕЊА</vt:lpstr>
      <vt:lpstr>ОСТАЛЕ АКТИВНОСТИ</vt:lpstr>
      <vt:lpstr>ОСТАЛЕ АКТИВНОСТИ</vt:lpstr>
      <vt:lpstr>ОСТАЛЕ АКТИВНОСТИ</vt:lpstr>
      <vt:lpstr>“ЗНАЊЕ ЈЕ КЉУЧ ЗА БУДУЋНОСТ !!!”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Царински техничар</dc:title>
  <dc:creator>Guest</dc:creator>
  <cp:lastModifiedBy>korisnik</cp:lastModifiedBy>
  <cp:revision>54</cp:revision>
  <dcterms:created xsi:type="dcterms:W3CDTF">2019-04-15T14:18:24Z</dcterms:created>
  <dcterms:modified xsi:type="dcterms:W3CDTF">2020-06-02T18:56:14Z</dcterms:modified>
</cp:coreProperties>
</file>