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85" r:id="rId6"/>
    <p:sldId id="261" r:id="rId7"/>
    <p:sldId id="263" r:id="rId8"/>
    <p:sldId id="286" r:id="rId9"/>
    <p:sldId id="287" r:id="rId10"/>
    <p:sldId id="288" r:id="rId11"/>
    <p:sldId id="290" r:id="rId12"/>
    <p:sldId id="291" r:id="rId13"/>
    <p:sldId id="289" r:id="rId14"/>
    <p:sldId id="268" r:id="rId15"/>
    <p:sldId id="269" r:id="rId16"/>
    <p:sldId id="270" r:id="rId17"/>
    <p:sldId id="271" r:id="rId18"/>
    <p:sldId id="273" r:id="rId19"/>
    <p:sldId id="275" r:id="rId20"/>
    <p:sldId id="277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2F867-3BB3-4D17-9631-CC952A4A1D84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EC6D8-6325-4BD9-90D6-60E5F1F80E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2F867-3BB3-4D17-9631-CC952A4A1D84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EC6D8-6325-4BD9-90D6-60E5F1F80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2F867-3BB3-4D17-9631-CC952A4A1D84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EC6D8-6325-4BD9-90D6-60E5F1F80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2F867-3BB3-4D17-9631-CC952A4A1D84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EC6D8-6325-4BD9-90D6-60E5F1F80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2F867-3BB3-4D17-9631-CC952A4A1D84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EC6D8-6325-4BD9-90D6-60E5F1F80E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2F867-3BB3-4D17-9631-CC952A4A1D84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EC6D8-6325-4BD9-90D6-60E5F1F80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2F867-3BB3-4D17-9631-CC952A4A1D84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EC6D8-6325-4BD9-90D6-60E5F1F80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2F867-3BB3-4D17-9631-CC952A4A1D84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EC6D8-6325-4BD9-90D6-60E5F1F80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2F867-3BB3-4D17-9631-CC952A4A1D84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EC6D8-6325-4BD9-90D6-60E5F1F80E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2F867-3BB3-4D17-9631-CC952A4A1D84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EC6D8-6325-4BD9-90D6-60E5F1F80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C2F867-3BB3-4D17-9631-CC952A4A1D84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5EC6D8-6325-4BD9-90D6-60E5F1F80E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0C2F867-3BB3-4D17-9631-CC952A4A1D84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5EC6D8-6325-4BD9-90D6-60E5F1F80E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71472" y="357166"/>
            <a:ext cx="8286808" cy="299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/>
          <a:p>
            <a:pPr algn="ctr"/>
            <a:r>
              <a:rPr lang="ta-IN" sz="4400" b="1" dirty="0">
                <a:solidFill>
                  <a:srgbClr val="000090"/>
                </a:solidFill>
                <a:cs typeface="Arial" pitchFamily="34" charset="0"/>
              </a:rPr>
              <a:t>Uspostavljanje </a:t>
            </a:r>
            <a:r>
              <a:rPr lang="ta-IN" sz="4400" b="1" dirty="0" smtClean="0">
                <a:solidFill>
                  <a:srgbClr val="000090"/>
                </a:solidFill>
                <a:cs typeface="Arial" pitchFamily="34" charset="0"/>
              </a:rPr>
              <a:t>si</a:t>
            </a:r>
            <a:r>
              <a:rPr lang="sr-Latn-CS" sz="4400" b="1" dirty="0" smtClean="0">
                <a:solidFill>
                  <a:srgbClr val="000090"/>
                </a:solidFill>
                <a:cs typeface="Arial" pitchFamily="34" charset="0"/>
              </a:rPr>
              <a:t>s</a:t>
            </a:r>
            <a:r>
              <a:rPr lang="ta-IN" sz="4400" b="1" dirty="0" smtClean="0">
                <a:solidFill>
                  <a:srgbClr val="000090"/>
                </a:solidFill>
                <a:cs typeface="Arial" pitchFamily="34" charset="0"/>
              </a:rPr>
              <a:t>tema </a:t>
            </a:r>
            <a:r>
              <a:rPr lang="ta-IN" sz="4400" b="1" dirty="0">
                <a:solidFill>
                  <a:srgbClr val="000090"/>
                </a:solidFill>
                <a:cs typeface="Arial" pitchFamily="34" charset="0"/>
              </a:rPr>
              <a:t>primarne selekcije otpada u </a:t>
            </a:r>
            <a:endParaRPr lang="sr-Latn-CS" sz="4400" b="1" dirty="0" smtClean="0">
              <a:solidFill>
                <a:srgbClr val="000090"/>
              </a:solidFill>
              <a:cs typeface="Arial" pitchFamily="34" charset="0"/>
            </a:endParaRPr>
          </a:p>
          <a:p>
            <a:pPr algn="ctr"/>
            <a:r>
              <a:rPr lang="ta-IN" sz="4400" b="1" dirty="0" smtClean="0">
                <a:solidFill>
                  <a:srgbClr val="000090"/>
                </a:solidFill>
                <a:cs typeface="Arial" pitchFamily="34" charset="0"/>
              </a:rPr>
              <a:t>28 </a:t>
            </a:r>
            <a:r>
              <a:rPr lang="ta-IN" sz="4400" b="1" dirty="0">
                <a:solidFill>
                  <a:srgbClr val="000090"/>
                </a:solidFill>
                <a:cs typeface="Arial" pitchFamily="34" charset="0"/>
              </a:rPr>
              <a:t>osnovnih i srednjih škola</a:t>
            </a:r>
          </a:p>
          <a:p>
            <a:pPr algn="ctr"/>
            <a:r>
              <a:rPr lang="ta-IN" sz="4400" b="1" dirty="0">
                <a:solidFill>
                  <a:srgbClr val="000090"/>
                </a:solidFill>
                <a:cs typeface="Arial" pitchFamily="34" charset="0"/>
              </a:rPr>
              <a:t> u Užicu i Tuzli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286124"/>
            <a:ext cx="4392488" cy="264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3203575" y="5949950"/>
            <a:ext cx="3008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a-IN" b="1">
                <a:solidFill>
                  <a:srgbClr val="000090"/>
                </a:solidFill>
                <a:cs typeface="Arial" pitchFamily="34" charset="0"/>
              </a:rPr>
              <a:t>februar 2013. – april 2014.</a:t>
            </a:r>
            <a:endParaRPr lang="en-US" b="1">
              <a:solidFill>
                <a:srgbClr val="00009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7498080" cy="1357322"/>
          </a:xfrm>
        </p:spPr>
        <p:txBody>
          <a:bodyPr>
            <a:normAutofit/>
          </a:bodyPr>
          <a:lstStyle/>
          <a:p>
            <a:r>
              <a:rPr lang="sr-Latn-CS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Trakom se otpad dovodi u prostor za selekciju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C:\Documents and Settings\Radovan\Desktop\slike sa deponije\0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7" y="2643182"/>
            <a:ext cx="3571900" cy="3000396"/>
          </a:xfrm>
          <a:prstGeom prst="rect">
            <a:avLst/>
          </a:prstGeom>
          <a:noFill/>
        </p:spPr>
      </p:pic>
      <p:pic>
        <p:nvPicPr>
          <p:cNvPr id="3075" name="Picture 3" descr="C:\Documents and Settings\Radovan\Desktop\slike sa deponije\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643182"/>
            <a:ext cx="364333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1143008"/>
          </a:xfrm>
        </p:spPr>
        <p:txBody>
          <a:bodyPr>
            <a:noAutofit/>
          </a:bodyPr>
          <a:lstStyle/>
          <a:p>
            <a:r>
              <a:rPr lang="sr-Latn-CS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Pokretna traka na kojoj je sav naš otpad i radnici koji iz njega izdvajaju sekundarne sirovine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Radovan\Desktop\slike sa deponije\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85926"/>
            <a:ext cx="6500858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857232"/>
            <a:ext cx="7498080" cy="1928826"/>
          </a:xfrm>
        </p:spPr>
        <p:txBody>
          <a:bodyPr>
            <a:normAutofit/>
          </a:bodyPr>
          <a:lstStyle/>
          <a:p>
            <a:r>
              <a:rPr lang="sr-Latn-CS" sz="2400" dirty="0" smtClean="0">
                <a:latin typeface="Arial Black" pitchFamily="34" charset="0"/>
              </a:rPr>
              <a:t>Radnici zaposleni na selekciji otpada, iz sadržaja kontejnera izdvajaju: papir, plastiku, limenke, tetrapak, staklo, metal... Sekundarne sirovine se baliraju i spremne su za reciklažu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5122" name="Picture 2" descr="C:\Documents and Settings\Radovan\Desktop\slike sa deponije\0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86124"/>
            <a:ext cx="3714777" cy="2928958"/>
          </a:xfrm>
          <a:prstGeom prst="rect">
            <a:avLst/>
          </a:prstGeom>
          <a:noFill/>
        </p:spPr>
      </p:pic>
      <p:pic>
        <p:nvPicPr>
          <p:cNvPr id="5123" name="Picture 3" descr="C:\Documents and Settings\Radovan\Desktop\slike sa deponije\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86124"/>
            <a:ext cx="350046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214446"/>
          </a:xfrm>
        </p:spPr>
        <p:txBody>
          <a:bodyPr>
            <a:normAutofit/>
          </a:bodyPr>
          <a:lstStyle/>
          <a:p>
            <a:r>
              <a:rPr lang="sr-Latn-CS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Otpad koji se ne može reciklirati odlazi na telo deponije na odlaganje. 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 descr="C:\Documents and Settings\Radovan\Desktop\slike sa deponije\0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728667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857232"/>
            <a:ext cx="7910540" cy="5500726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sr-Latn-CS" dirty="0" smtClean="0">
                <a:solidFill>
                  <a:srgbClr val="000090"/>
                </a:solidFill>
                <a:latin typeface="+mj-lt"/>
              </a:rPr>
              <a:t>Projekat </a:t>
            </a:r>
            <a:endParaRPr lang="sr-Latn-CS" dirty="0" smtClean="0">
              <a:solidFill>
                <a:srgbClr val="000090"/>
              </a:solidFill>
              <a:latin typeface="+mj-lt"/>
            </a:endParaRPr>
          </a:p>
          <a:p>
            <a:pPr marL="0" indent="0" algn="ctr">
              <a:buFontTx/>
              <a:buNone/>
            </a:pPr>
            <a:r>
              <a:rPr lang="sr-Latn-CS" b="1" dirty="0" smtClean="0">
                <a:solidFill>
                  <a:srgbClr val="000090"/>
                </a:solidFill>
                <a:latin typeface="+mj-lt"/>
              </a:rPr>
              <a:t>“U</a:t>
            </a:r>
            <a:r>
              <a:rPr lang="ta-IN" b="1" dirty="0" smtClean="0">
                <a:solidFill>
                  <a:srgbClr val="000090"/>
                </a:solidFill>
                <a:latin typeface="+mj-lt"/>
              </a:rPr>
              <a:t>spostavljanje </a:t>
            </a:r>
            <a:r>
              <a:rPr lang="ta-IN" b="1" dirty="0" smtClean="0">
                <a:solidFill>
                  <a:srgbClr val="000090"/>
                </a:solidFill>
                <a:latin typeface="+mj-lt"/>
              </a:rPr>
              <a:t>sistema </a:t>
            </a:r>
            <a:endParaRPr lang="sr-Latn-CS" b="1" dirty="0" smtClean="0">
              <a:solidFill>
                <a:srgbClr val="000090"/>
              </a:solidFill>
              <a:latin typeface="+mj-lt"/>
            </a:endParaRPr>
          </a:p>
          <a:p>
            <a:pPr marL="0" indent="0" algn="ctr">
              <a:buFontTx/>
              <a:buNone/>
            </a:pPr>
            <a:r>
              <a:rPr lang="ta-IN" b="1" dirty="0" smtClean="0">
                <a:solidFill>
                  <a:srgbClr val="000090"/>
                </a:solidFill>
                <a:latin typeface="+mj-lt"/>
              </a:rPr>
              <a:t>primarne </a:t>
            </a:r>
            <a:r>
              <a:rPr lang="ta-IN" b="1" dirty="0" smtClean="0">
                <a:solidFill>
                  <a:srgbClr val="000090"/>
                </a:solidFill>
                <a:latin typeface="+mj-lt"/>
              </a:rPr>
              <a:t>selekcije otpada u školama u Užicu i </a:t>
            </a:r>
            <a:r>
              <a:rPr lang="ta-IN" b="1" dirty="0" smtClean="0">
                <a:solidFill>
                  <a:srgbClr val="000090"/>
                </a:solidFill>
                <a:latin typeface="+mj-lt"/>
              </a:rPr>
              <a:t>Tuzli</a:t>
            </a:r>
            <a:r>
              <a:rPr lang="sr-Latn-CS" b="1" dirty="0" smtClean="0">
                <a:solidFill>
                  <a:srgbClr val="000090"/>
                </a:solidFill>
                <a:latin typeface="+mj-lt"/>
              </a:rPr>
              <a:t>”</a:t>
            </a:r>
          </a:p>
          <a:p>
            <a:pPr marL="0" indent="0" algn="ctr">
              <a:buFontTx/>
              <a:buNone/>
            </a:pPr>
            <a:r>
              <a:rPr lang="sr-Latn-CS" dirty="0" smtClean="0">
                <a:solidFill>
                  <a:srgbClr val="000090"/>
                </a:solidFill>
              </a:rPr>
              <a:t>p</a:t>
            </a:r>
            <a:r>
              <a:rPr lang="sr-Latn-CS" dirty="0" smtClean="0">
                <a:solidFill>
                  <a:srgbClr val="000090"/>
                </a:solidFill>
              </a:rPr>
              <a:t>redstavlja prvi korak u uvođenju selekcije otpada na mestu njegovog nastanka.</a:t>
            </a:r>
          </a:p>
          <a:p>
            <a:pPr marL="0" indent="0" algn="ctr">
              <a:buFontTx/>
              <a:buNone/>
            </a:pPr>
            <a:endParaRPr lang="sr-Latn-CS" dirty="0" smtClean="0">
              <a:solidFill>
                <a:srgbClr val="000090"/>
              </a:solidFill>
            </a:endParaRPr>
          </a:p>
          <a:p>
            <a:pPr marL="0" indent="0" algn="ctr">
              <a:buFontTx/>
              <a:buNone/>
            </a:pPr>
            <a:r>
              <a:rPr lang="sr-Latn-CS" dirty="0" smtClean="0">
                <a:solidFill>
                  <a:srgbClr val="000090"/>
                </a:solidFill>
              </a:rPr>
              <a:t>O</a:t>
            </a:r>
            <a:r>
              <a:rPr lang="sr-Latn-CS" dirty="0" smtClean="0">
                <a:solidFill>
                  <a:srgbClr val="000090"/>
                </a:solidFill>
              </a:rPr>
              <a:t>dgovorno ponašanje u odlaganju otpada postaje svakodnevica i kod nas kao u većini naprednih zemalja.</a:t>
            </a:r>
            <a:endParaRPr lang="en-US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76" y="571481"/>
            <a:ext cx="8001024" cy="581027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ta-IN" sz="2800" b="1" dirty="0" smtClean="0">
                <a:solidFill>
                  <a:srgbClr val="000090"/>
                </a:solidFill>
              </a:rPr>
              <a:t>     </a:t>
            </a:r>
            <a:r>
              <a:rPr lang="ta-IN" sz="2800" b="1" dirty="0" smtClean="0">
                <a:solidFill>
                  <a:srgbClr val="000090"/>
                </a:solidFill>
                <a:cs typeface="Arial" pitchFamily="34" charset="0"/>
              </a:rPr>
              <a:t>Projektom je planirano</a:t>
            </a:r>
            <a:r>
              <a:rPr lang="ta-IN" sz="2800" b="1" dirty="0" smtClean="0">
                <a:solidFill>
                  <a:srgbClr val="000090"/>
                </a:solidFill>
                <a:cs typeface="Arial" pitchFamily="34" charset="0"/>
              </a:rPr>
              <a:t>:</a:t>
            </a:r>
            <a:endParaRPr lang="sr-Latn-CS" sz="2800" b="1" dirty="0" smtClean="0">
              <a:solidFill>
                <a:srgbClr val="000090"/>
              </a:solidFill>
              <a:cs typeface="Arial" pitchFamily="34" charset="0"/>
            </a:endParaRPr>
          </a:p>
          <a:p>
            <a:pPr marL="0" indent="0" eaLnBrk="1" hangingPunct="1">
              <a:buFontTx/>
              <a:buNone/>
            </a:pPr>
            <a:endParaRPr lang="ta-IN" sz="2800" b="1" dirty="0" smtClean="0">
              <a:solidFill>
                <a:srgbClr val="000090"/>
              </a:solidFill>
              <a:cs typeface="Arial" pitchFamily="34" charset="0"/>
            </a:endParaRPr>
          </a:p>
          <a:p>
            <a:pPr marL="0" indent="0" eaLnBrk="1" hangingPunct="1"/>
            <a:r>
              <a:rPr lang="sr-Latn-CS" sz="2800" dirty="0" smtClean="0">
                <a:solidFill>
                  <a:srgbClr val="000090"/>
                </a:solidFill>
                <a:cs typeface="Arial" pitchFamily="34" charset="0"/>
              </a:rPr>
              <a:t> Trening </a:t>
            </a:r>
            <a:r>
              <a:rPr lang="sr-Latn-CS" sz="2800" dirty="0" smtClean="0">
                <a:solidFill>
                  <a:srgbClr val="000090"/>
                </a:solidFill>
                <a:cs typeface="Arial" pitchFamily="34" charset="0"/>
              </a:rPr>
              <a:t>za voditelje eko sekcija 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28 škola;</a:t>
            </a:r>
          </a:p>
          <a:p>
            <a:pPr marL="0" indent="0" eaLnBrk="1" hangingPunct="1"/>
            <a:r>
              <a:rPr lang="sr-Latn-CS" sz="28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Edukacija </a:t>
            </a:r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pomoćno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g</a:t>
            </a:r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 osoblj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a</a:t>
            </a:r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 u školama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;</a:t>
            </a:r>
            <a:endParaRPr lang="hr-BA" sz="2800" dirty="0" smtClean="0">
              <a:solidFill>
                <a:srgbClr val="000090"/>
              </a:solidFill>
              <a:cs typeface="Arial" pitchFamily="34" charset="0"/>
            </a:endParaRPr>
          </a:p>
          <a:p>
            <a:pPr marL="0" indent="0" eaLnBrk="1" hangingPunct="1"/>
            <a:r>
              <a:rPr lang="sr-Latn-CS" sz="28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Edukacija</a:t>
            </a:r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 uposleni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ka</a:t>
            </a:r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 JKP „Duboko</a:t>
            </a:r>
            <a:r>
              <a:rPr lang="hr-BA" altLang="en-US" sz="2800" dirty="0" smtClean="0">
                <a:solidFill>
                  <a:srgbClr val="000090"/>
                </a:solidFill>
                <a:cs typeface="Arial" pitchFamily="34" charset="0"/>
              </a:rPr>
              <a:t>“</a:t>
            </a:r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 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i    </a:t>
            </a:r>
          </a:p>
          <a:p>
            <a:pPr marL="0" indent="0" eaLnBrk="1" hangingPunct="1">
              <a:buFontTx/>
              <a:buNone/>
            </a:pP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                                    </a:t>
            </a:r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JKP „Komunalac</a:t>
            </a:r>
            <a:r>
              <a:rPr lang="hr-BA" altLang="en-US" sz="2800" dirty="0" smtClean="0">
                <a:solidFill>
                  <a:srgbClr val="000090"/>
                </a:solidFill>
                <a:cs typeface="Arial" pitchFamily="34" charset="0"/>
              </a:rPr>
              <a:t>“</a:t>
            </a:r>
            <a:r>
              <a:rPr lang="ta-IN" altLang="ja-JP" sz="2800" dirty="0" smtClean="0">
                <a:solidFill>
                  <a:srgbClr val="000090"/>
                </a:solidFill>
                <a:cs typeface="Arial" pitchFamily="34" charset="0"/>
              </a:rPr>
              <a:t>;</a:t>
            </a:r>
            <a:r>
              <a:rPr lang="hr-BA" altLang="ja-JP" sz="2800" dirty="0" smtClean="0">
                <a:solidFill>
                  <a:srgbClr val="000090"/>
                </a:solidFill>
                <a:cs typeface="Arial" pitchFamily="34" charset="0"/>
              </a:rPr>
              <a:t>	</a:t>
            </a:r>
          </a:p>
          <a:p>
            <a:pPr marL="0" indent="0" eaLnBrk="1" hangingPunct="1"/>
            <a:r>
              <a:rPr lang="sr-Latn-CS" sz="28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Javna 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prezentacija projekta učenicima i </a:t>
            </a:r>
          </a:p>
          <a:p>
            <a:pPr marL="0" indent="0" eaLnBrk="1" hangingPunct="1">
              <a:buFontTx/>
              <a:buNone/>
            </a:pP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sr-Latn-CS" sz="2800" dirty="0" smtClean="0">
                <a:solidFill>
                  <a:srgbClr val="000090"/>
                </a:solidFill>
                <a:cs typeface="Arial" pitchFamily="34" charset="0"/>
              </a:rPr>
              <a:t>   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nastavnicima</a:t>
            </a:r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u 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28 </a:t>
            </a:r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škola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;</a:t>
            </a:r>
            <a:endParaRPr lang="hr-BA" sz="2800" dirty="0" smtClean="0">
              <a:solidFill>
                <a:srgbClr val="000090"/>
              </a:solidFill>
              <a:cs typeface="Arial" pitchFamily="34" charset="0"/>
            </a:endParaRPr>
          </a:p>
          <a:p>
            <a:pPr marL="0" indent="0" eaLnBrk="1" hangingPunct="1"/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 Organizacija </a:t>
            </a:r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kviza za učenike 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u 28 škola;</a:t>
            </a:r>
            <a:endParaRPr lang="hr-BA" sz="2800" dirty="0" smtClean="0">
              <a:solidFill>
                <a:srgbClr val="000090"/>
              </a:solidFill>
              <a:cs typeface="Arial" pitchFamily="34" charset="0"/>
            </a:endParaRPr>
          </a:p>
          <a:p>
            <a:pPr marL="0" indent="0" eaLnBrk="1" hangingPunct="1"/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 Eko-kamp </a:t>
            </a:r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za 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56 najboljih </a:t>
            </a:r>
            <a:r>
              <a:rPr lang="hr-BA" sz="2800" dirty="0" smtClean="0">
                <a:solidFill>
                  <a:srgbClr val="000090"/>
                </a:solidFill>
                <a:cs typeface="Arial" pitchFamily="34" charset="0"/>
              </a:rPr>
              <a:t>učenike i </a:t>
            </a:r>
            <a:r>
              <a:rPr lang="ta-IN" sz="2800" dirty="0" smtClean="0">
                <a:solidFill>
                  <a:srgbClr val="000090"/>
                </a:solidFill>
                <a:cs typeface="Arial" pitchFamily="34" charset="0"/>
              </a:rPr>
              <a:t>28 </a:t>
            </a:r>
            <a:r>
              <a:rPr lang="sr-Latn-CS" sz="2800" dirty="0" smtClean="0">
                <a:solidFill>
                  <a:srgbClr val="000090"/>
                </a:solidFill>
                <a:cs typeface="Arial" pitchFamily="34" charset="0"/>
              </a:rPr>
              <a:t>nastavnika.</a:t>
            </a:r>
            <a:endParaRPr lang="hr-BA" sz="2800" dirty="0" smtClean="0">
              <a:solidFill>
                <a:srgbClr val="000090"/>
              </a:solidFill>
              <a:cs typeface="Arial" pitchFamily="34" charset="0"/>
            </a:endParaRPr>
          </a:p>
          <a:p>
            <a:pPr marL="0" indent="0" eaLnBrk="1" hangingPunct="1"/>
            <a:endParaRPr lang="ta-IN" sz="2800" dirty="0" smtClean="0">
              <a:cs typeface="Arial" pitchFamily="34" charset="0"/>
            </a:endParaRPr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  <a:p>
            <a:pPr marL="0" indent="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a-IN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00808"/>
            <a:ext cx="6411848" cy="3886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FontTx/>
              <a:buNone/>
              <a:defRPr/>
            </a:pPr>
            <a:r>
              <a:rPr lang="ta-IN" sz="4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PAPIR </a:t>
            </a:r>
            <a:r>
              <a:rPr lang="ta-IN" sz="4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ta-IN" sz="4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KARTON</a:t>
            </a:r>
            <a:endParaRPr lang="sr-Latn-CS" sz="4400" b="1" u="sng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endParaRPr lang="sr-Latn-CS" sz="4400" b="1" u="sng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endParaRPr lang="ta-IN" sz="4400" b="1" u="sng" spc="50" dirty="0" smtClean="0">
              <a:ln w="11430"/>
              <a:solidFill>
                <a:srgbClr val="1D0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ta-IN" sz="4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PLAVA KANTA</a:t>
            </a:r>
            <a:endParaRPr lang="en-US" sz="4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00042"/>
            <a:ext cx="8229600" cy="571504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3600" b="1" spc="50" dirty="0">
              <a:ln w="11430"/>
              <a:solidFill>
                <a:srgbClr val="1D0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428736"/>
            <a:ext cx="7467627" cy="4786346"/>
          </a:xfrm>
        </p:spPr>
        <p:txBody>
          <a:bodyPr>
            <a:normAutofit/>
          </a:bodyPr>
          <a:lstStyle/>
          <a:p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DA: 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  novine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, časopisi, kompjuterski papir, prospekti, knjige, sveske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vežbanke, 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katalozi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, kancelarijski papir, pisma, papirne kese, papir za pisanje, telefonski imenici, karton</a:t>
            </a:r>
            <a:r>
              <a:rPr lang="sr-Latn-C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sr-Latn-CS" sz="2800" dirty="0" smtClean="0">
              <a:solidFill>
                <a:srgbClr val="0000FF"/>
              </a:solidFill>
            </a:endParaRPr>
          </a:p>
          <a:p>
            <a:endParaRPr lang="en-US" sz="2800" dirty="0" smtClean="0">
              <a:solidFill>
                <a:srgbClr val="0000FF"/>
              </a:solidFill>
            </a:endParaRPr>
          </a:p>
          <a:p>
            <a:r>
              <a:rPr lang="sr-Latn-CS" sz="2800" dirty="0" smtClean="0">
                <a:solidFill>
                  <a:srgbClr val="FF0000"/>
                </a:solidFill>
              </a:rPr>
              <a:t>NE</a:t>
            </a:r>
            <a:r>
              <a:rPr lang="sr-Latn-CS" sz="2800" dirty="0" smtClean="0">
                <a:solidFill>
                  <a:srgbClr val="FF0000"/>
                </a:solidFill>
              </a:rPr>
              <a:t>:   </a:t>
            </a:r>
            <a:r>
              <a:rPr lang="sr-Latn-CS" sz="2800" dirty="0" smtClean="0">
                <a:solidFill>
                  <a:srgbClr val="FF0000"/>
                </a:solidFill>
              </a:rPr>
              <a:t>tetrapak (od sokova, </a:t>
            </a:r>
            <a:r>
              <a:rPr lang="sr-Latn-CS" sz="2800" dirty="0" smtClean="0">
                <a:solidFill>
                  <a:srgbClr val="FF0000"/>
                </a:solidFill>
              </a:rPr>
              <a:t>mleka</a:t>
            </a:r>
            <a:r>
              <a:rPr lang="sr-Latn-CS" sz="2800" dirty="0" smtClean="0">
                <a:solidFill>
                  <a:srgbClr val="FF0000"/>
                </a:solidFill>
              </a:rPr>
              <a:t>, jogurta...), fotografije i foto papir, zamašćeni i prljavi papir, upotrebljene maramice.</a:t>
            </a:r>
            <a:r>
              <a:rPr lang="sr-Latn-CS" sz="2800" b="1" dirty="0" smtClean="0">
                <a:solidFill>
                  <a:srgbClr val="FF0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FontTx/>
              <a:buNone/>
              <a:defRPr/>
            </a:pPr>
            <a:r>
              <a:rPr lang="ta-IN" sz="4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PLASTIČNA AMBALAŽA</a:t>
            </a:r>
            <a:endParaRPr lang="sr-Latn-CS" sz="4400" b="1" u="sng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endParaRPr lang="sr-Latn-CS" sz="4400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endParaRPr lang="ta-IN" sz="4400" b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sr-Latn-CS" sz="4400" b="1" dirty="0" smtClean="0">
                <a:ln w="1905"/>
                <a:solidFill>
                  <a:srgbClr val="FFD4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Ž</a:t>
            </a:r>
            <a:r>
              <a:rPr lang="ta-IN" sz="4400" b="1" dirty="0" smtClean="0">
                <a:ln w="1905"/>
                <a:solidFill>
                  <a:srgbClr val="FFD4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UTA </a:t>
            </a:r>
            <a:r>
              <a:rPr lang="ta-IN" sz="4400" b="1" dirty="0" smtClean="0">
                <a:ln w="1905"/>
                <a:solidFill>
                  <a:srgbClr val="FFD42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KANTA</a:t>
            </a:r>
            <a:endParaRPr lang="en-US" sz="4400" b="1" dirty="0">
              <a:ln w="1905"/>
              <a:solidFill>
                <a:srgbClr val="FFD42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56" name="Picture 16" descr="web  DSCN1499"/>
          <p:cNvPicPr>
            <a:picLocks noChangeAspect="1" noChangeArrowheads="1"/>
          </p:cNvPicPr>
          <p:nvPr/>
        </p:nvPicPr>
        <p:blipFill>
          <a:blip r:embed="rId2" cstate="screen">
            <a:lum bright="-12000" contrast="12000"/>
          </a:blip>
          <a:srcRect/>
          <a:stretch>
            <a:fillRect/>
          </a:stretch>
        </p:blipFill>
        <p:spPr bwMode="auto">
          <a:xfrm>
            <a:off x="4628946" y="2852936"/>
            <a:ext cx="451505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8" name="Text Box 24"/>
          <p:cNvSpPr txBox="1">
            <a:spLocks noChangeArrowheads="1"/>
          </p:cNvSpPr>
          <p:nvPr/>
        </p:nvSpPr>
        <p:spPr bwMode="auto">
          <a:xfrm>
            <a:off x="468313" y="785794"/>
            <a:ext cx="8064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a-IN" sz="3200" b="1" dirty="0">
                <a:solidFill>
                  <a:srgbClr val="000090"/>
                </a:solidFill>
                <a:cs typeface="Arial" pitchFamily="34" charset="0"/>
              </a:rPr>
              <a:t>Zašto je važana primarna selekcija otpada?</a:t>
            </a:r>
            <a:endParaRPr lang="hr-HR" sz="3200" b="1" dirty="0">
              <a:solidFill>
                <a:srgbClr val="000090"/>
              </a:solidFill>
              <a:cs typeface="Arial" pitchFamily="34" charset="0"/>
            </a:endParaRPr>
          </a:p>
        </p:txBody>
      </p:sp>
      <p:pic>
        <p:nvPicPr>
          <p:cNvPr id="5" name="Picture 4" descr="P807005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898322"/>
            <a:ext cx="4644008" cy="348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sr-Latn-CS" sz="28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DA:  plastične flaše svih boja od soka, mleka, jogurta i druga ambalaža sa oznakom PET, čepovi sa PET </a:t>
            </a:r>
            <a:r>
              <a:rPr lang="sr-Latn-CS" sz="28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flaša</a:t>
            </a:r>
            <a:r>
              <a:rPr lang="ta-IN" sz="28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ta-IN" sz="2800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FontTx/>
              <a:buNone/>
              <a:defRPr/>
            </a:pPr>
            <a:endParaRPr lang="ta-IN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FontTx/>
              <a:buNone/>
              <a:defRPr/>
            </a:pPr>
            <a:endParaRPr lang="en-US" sz="1100" dirty="0"/>
          </a:p>
          <a:p>
            <a:pPr marL="0" indent="0">
              <a:buFontTx/>
              <a:buNone/>
              <a:defRPr/>
            </a:pPr>
            <a:r>
              <a:rPr lang="sr-Latn-CS" sz="2800" dirty="0">
                <a:solidFill>
                  <a:srgbClr val="FF0000"/>
                </a:solidFill>
              </a:rPr>
              <a:t>NE: celofanska ambalaža, plastično posuđe, čašice od jogurta, korpice za voće i povrće, plastične kese, pakovanje za čips, jako prljava </a:t>
            </a:r>
            <a:r>
              <a:rPr lang="sr-Latn-CS" sz="2800" dirty="0" smtClean="0">
                <a:solidFill>
                  <a:srgbClr val="FF0000"/>
                </a:solidFill>
              </a:rPr>
              <a:t>ambalaža,  </a:t>
            </a:r>
            <a:r>
              <a:rPr lang="sr-Latn-CS" sz="2800" dirty="0">
                <a:solidFill>
                  <a:srgbClr val="FF0000"/>
                </a:solidFill>
              </a:rPr>
              <a:t>igračke, ambalaža od deterdženta, šampona i  drugih hemikalija i sl.</a:t>
            </a:r>
            <a:br>
              <a:rPr lang="sr-Latn-C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42862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1447800"/>
            <a:ext cx="8001056" cy="4800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FontTx/>
              <a:buNone/>
              <a:defRPr/>
            </a:pPr>
            <a:r>
              <a:rPr lang="ta-IN" sz="4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r>
              <a:rPr lang="sr-Latn-CS" sz="4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ta-IN" sz="4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UMINIJ</a:t>
            </a:r>
            <a:r>
              <a:rPr lang="sr-Latn-CS" sz="4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UM</a:t>
            </a:r>
            <a:r>
              <a:rPr lang="ta-IN" sz="4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SKE LIMENKE</a:t>
            </a:r>
            <a:endParaRPr lang="sr-Latn-CS" sz="4400" b="1" u="sng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sr-Latn-CS" sz="4400" b="1" u="sng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  TETRAPAK</a:t>
            </a:r>
            <a:endParaRPr lang="sr-Latn-CS" sz="4400" b="1" u="sng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endParaRPr lang="sr-Latn-CS" sz="4000" b="1" spc="50" dirty="0" smtClean="0">
              <a:ln w="11430"/>
              <a:solidFill>
                <a:srgbClr val="1D0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endParaRPr lang="ta-IN" sz="4000" b="1" spc="50" dirty="0" smtClean="0">
              <a:ln w="11430"/>
              <a:solidFill>
                <a:srgbClr val="1D0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ta-IN" sz="44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ZELENA KANTA</a:t>
            </a:r>
            <a:endParaRPr lang="en-US" sz="44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>
              <a:buFontTx/>
              <a:buNone/>
              <a:defRPr/>
            </a:pPr>
            <a:endParaRPr lang="ta-IN" sz="2800" dirty="0" smtClean="0">
              <a:solidFill>
                <a:srgbClr val="1D0FFF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sr-Latn-CS" sz="28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</a:t>
            </a:r>
            <a:r>
              <a:rPr lang="sr-Latn-CS" sz="2800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aluminijumske limenke od pića </a:t>
            </a:r>
            <a:r>
              <a:rPr lang="sr-Latn-CS" sz="28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sve vrste tetrapaka </a:t>
            </a:r>
            <a:endParaRPr lang="ta-IN" sz="2800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FontTx/>
              <a:buNone/>
              <a:defRPr/>
            </a:pPr>
            <a:endParaRPr lang="sr-Latn-CS" sz="2800" dirty="0" smtClean="0">
              <a:solidFill>
                <a:srgbClr val="1D0FFF"/>
              </a:solidFill>
            </a:endParaRPr>
          </a:p>
          <a:p>
            <a:pPr marL="0" indent="0">
              <a:buFontTx/>
              <a:buNone/>
              <a:defRPr/>
            </a:pPr>
            <a:endParaRPr lang="ta-IN" sz="2800" dirty="0">
              <a:solidFill>
                <a:srgbClr val="1D0FFF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sr-Latn-CS" sz="2800" dirty="0" smtClean="0">
                <a:solidFill>
                  <a:srgbClr val="FF0000"/>
                </a:solidFill>
              </a:rPr>
              <a:t>NE</a:t>
            </a:r>
            <a:r>
              <a:rPr lang="sr-Latn-CS" sz="2800" dirty="0">
                <a:solidFill>
                  <a:srgbClr val="FF0000"/>
                </a:solidFill>
              </a:rPr>
              <a:t>:  ostali metalni predmeti - ispražnjene konzerve, metalne tube, alat, žica, metalna cevovodna armatura, </a:t>
            </a:r>
            <a:r>
              <a:rPr lang="sr-Latn-CS" sz="2800" dirty="0" smtClean="0">
                <a:solidFill>
                  <a:srgbClr val="FF0000"/>
                </a:solidFill>
              </a:rPr>
              <a:t>cevi</a:t>
            </a:r>
            <a:r>
              <a:rPr lang="sr-Latn-CS" sz="2800" dirty="0">
                <a:solidFill>
                  <a:srgbClr val="FF0000"/>
                </a:solidFill>
              </a:rPr>
              <a:t>, čelične trake, metalni zatvarači i čepovi od tegli i flaša.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ta-IN" sz="4400" b="1" u="sng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OSTALI </a:t>
            </a:r>
            <a:r>
              <a:rPr lang="ta-IN" sz="4400" b="1" u="sng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OTPAD</a:t>
            </a:r>
          </a:p>
          <a:p>
            <a:pPr marL="0" indent="0" algn="ctr">
              <a:buFontTx/>
              <a:buNone/>
              <a:defRPr/>
            </a:pPr>
            <a:endParaRPr lang="sr-Latn-C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FontTx/>
              <a:buNone/>
              <a:defRPr/>
            </a:pPr>
            <a:endParaRPr lang="sr-Latn-C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FontTx/>
              <a:buNone/>
              <a:defRPr/>
            </a:pPr>
            <a:endParaRPr lang="ta-IN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ta-IN" sz="4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SMEĐA KANTA</a:t>
            </a:r>
            <a:endParaRPr lang="en-US" sz="44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285860"/>
            <a:ext cx="7862150" cy="496254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DA: 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vlažne 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maramice i ubrusi, zamašćeni i prljavi papir, 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kesice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od čipsa i bombona, ostaci hleba, kore od voća i povrća, odbačeni tekstilni predmeti itd</a:t>
            </a:r>
            <a:r>
              <a:rPr lang="sr-Latn-CS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FontTx/>
              <a:buNone/>
            </a:pPr>
            <a:endParaRPr lang="sr-Latn-CS" dirty="0" smtClean="0">
              <a:solidFill>
                <a:srgbClr val="1D0FFF"/>
              </a:solidFill>
            </a:endParaRPr>
          </a:p>
          <a:p>
            <a:pPr marL="0" indent="0">
              <a:buFontTx/>
              <a:buNone/>
            </a:pPr>
            <a:endParaRPr lang="en-US" dirty="0" smtClean="0">
              <a:solidFill>
                <a:srgbClr val="1D0FFF"/>
              </a:solidFill>
            </a:endParaRPr>
          </a:p>
          <a:p>
            <a:pPr marL="0" indent="0">
              <a:buFontTx/>
              <a:buNone/>
            </a:pPr>
            <a:r>
              <a:rPr lang="sr-Latn-CS" dirty="0" smtClean="0">
                <a:solidFill>
                  <a:srgbClr val="FF0000"/>
                </a:solidFill>
              </a:rPr>
              <a:t>NE: </a:t>
            </a:r>
            <a:r>
              <a:rPr lang="sr-Latn-CS" dirty="0" smtClean="0">
                <a:solidFill>
                  <a:srgbClr val="FF0000"/>
                </a:solidFill>
              </a:rPr>
              <a:t> papir </a:t>
            </a:r>
            <a:r>
              <a:rPr lang="sr-Latn-CS" dirty="0" smtClean="0">
                <a:solidFill>
                  <a:srgbClr val="FF0000"/>
                </a:solidFill>
              </a:rPr>
              <a:t>i karton, PET ambalaža, aluminijumske limenke i tetrapak</a:t>
            </a:r>
            <a:r>
              <a:rPr lang="en-US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DSC0956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8229600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1259632" y="500042"/>
            <a:ext cx="70271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4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charset="0"/>
                <a:ea typeface="ＭＳ Ｐゴシック" charset="0"/>
              </a:rPr>
              <a:t>HVALA NA PAŽNJI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 txBox="1">
            <a:spLocks noChangeArrowheads="1"/>
          </p:cNvSpPr>
          <p:nvPr/>
        </p:nvSpPr>
        <p:spPr bwMode="auto">
          <a:xfrm>
            <a:off x="611188" y="785794"/>
            <a:ext cx="76327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a-IN" sz="3200" b="1" dirty="0">
                <a:solidFill>
                  <a:srgbClr val="000090"/>
                </a:solidFill>
                <a:cs typeface="Arial" pitchFamily="34" charset="0"/>
              </a:rPr>
              <a:t>Neodgovorno upravljanje otpadom </a:t>
            </a:r>
            <a:r>
              <a:rPr lang="ta-IN" sz="3200" b="1" dirty="0" smtClean="0">
                <a:solidFill>
                  <a:srgbClr val="000090"/>
                </a:solidFill>
                <a:cs typeface="Arial" pitchFamily="34" charset="0"/>
              </a:rPr>
              <a:t>pr</a:t>
            </a:r>
            <a:r>
              <a:rPr lang="sr-Latn-CS" sz="3200" b="1" dirty="0" smtClean="0">
                <a:solidFill>
                  <a:srgbClr val="000090"/>
                </a:solidFill>
                <a:cs typeface="Arial" pitchFamily="34" charset="0"/>
              </a:rPr>
              <a:t>e</a:t>
            </a:r>
            <a:r>
              <a:rPr lang="ta-IN" sz="3200" b="1" dirty="0" smtClean="0">
                <a:solidFill>
                  <a:srgbClr val="000090"/>
                </a:solidFill>
                <a:cs typeface="Arial" pitchFamily="34" charset="0"/>
              </a:rPr>
              <a:t>dstavlja </a:t>
            </a:r>
            <a:r>
              <a:rPr lang="ta-IN" sz="3200" b="1" dirty="0">
                <a:solidFill>
                  <a:srgbClr val="000090"/>
                </a:solidFill>
                <a:cs typeface="Arial" pitchFamily="34" charset="0"/>
              </a:rPr>
              <a:t>sve veći </a:t>
            </a:r>
            <a:r>
              <a:rPr lang="hr-HR" sz="3200" b="1" dirty="0">
                <a:solidFill>
                  <a:srgbClr val="000090"/>
                </a:solidFill>
                <a:cs typeface="Arial" pitchFamily="34" charset="0"/>
              </a:rPr>
              <a:t>problem u </a:t>
            </a:r>
            <a:r>
              <a:rPr lang="ta-IN" sz="3200" b="1" dirty="0">
                <a:solidFill>
                  <a:srgbClr val="000090"/>
                </a:solidFill>
                <a:cs typeface="Arial" pitchFamily="34" charset="0"/>
              </a:rPr>
              <a:t>Regionu</a:t>
            </a:r>
            <a:r>
              <a:rPr lang="hr-HR" sz="3200" b="1" dirty="0">
                <a:solidFill>
                  <a:srgbClr val="000090"/>
                </a:solidFill>
                <a:cs typeface="Arial" pitchFamily="34" charset="0"/>
              </a:rPr>
              <a:t>. </a:t>
            </a:r>
          </a:p>
        </p:txBody>
      </p:sp>
      <p:pic>
        <p:nvPicPr>
          <p:cNvPr id="9" name="Picture 18" descr="kontejner s mijesanom otpadom (dumpster with mixed waste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08246" y="3000372"/>
            <a:ext cx="4135653" cy="2643206"/>
          </a:xfrm>
          <a:effectLst>
            <a:softEdge rad="112500"/>
          </a:effectLst>
        </p:spPr>
      </p:pic>
      <p:pic>
        <p:nvPicPr>
          <p:cNvPr id="10" name="Picture 21" descr="DSC0019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79512" y="2924944"/>
            <a:ext cx="3792968" cy="2734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24"/>
          <p:cNvSpPr txBox="1">
            <a:spLocks noChangeArrowheads="1"/>
          </p:cNvSpPr>
          <p:nvPr/>
        </p:nvSpPr>
        <p:spPr bwMode="auto">
          <a:xfrm>
            <a:off x="0" y="428604"/>
            <a:ext cx="93233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a-IN" sz="3200" b="1" dirty="0">
                <a:solidFill>
                  <a:srgbClr val="000090"/>
                </a:solidFill>
                <a:cs typeface="Arial" pitchFamily="34" charset="0"/>
              </a:rPr>
              <a:t>Otpad</a:t>
            </a:r>
            <a:r>
              <a:rPr lang="hr-BA" sz="3200" b="1" dirty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ta-IN" sz="3200" b="1" dirty="0">
                <a:solidFill>
                  <a:srgbClr val="000090"/>
                </a:solidFill>
                <a:cs typeface="Arial" pitchFamily="34" charset="0"/>
              </a:rPr>
              <a:t>je često izvor zaraze, požara i zagađenja životne sredine</a:t>
            </a:r>
            <a:r>
              <a:rPr lang="ta-IN" sz="3200" b="1" dirty="0">
                <a:solidFill>
                  <a:srgbClr val="000090"/>
                </a:solidFill>
              </a:rPr>
              <a:t>. </a:t>
            </a:r>
            <a:endParaRPr lang="hr-HR" sz="3200" b="1" dirty="0">
              <a:solidFill>
                <a:srgbClr val="000090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-107950" y="1628775"/>
            <a:ext cx="9359900" cy="5472113"/>
            <a:chOff x="-36512" y="1484784"/>
            <a:chExt cx="9217024" cy="5373216"/>
          </a:xfrm>
        </p:grpSpPr>
        <p:pic>
          <p:nvPicPr>
            <p:cNvPr id="10" name="Picture 9" descr="jezero sa smecem"/>
            <p:cNvPicPr>
              <a:picLocks noChangeAspect="1" noChangeArrowheads="1"/>
            </p:cNvPicPr>
            <p:nvPr/>
          </p:nvPicPr>
          <p:blipFill>
            <a:blip r:embed="rId2" cstate="screen">
              <a:lum contrast="6000"/>
            </a:blip>
            <a:srcRect/>
            <a:stretch>
              <a:fillRect/>
            </a:stretch>
          </p:blipFill>
          <p:spPr bwMode="auto">
            <a:xfrm>
              <a:off x="2843808" y="1484784"/>
              <a:ext cx="3721389" cy="5373216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  <a:softEdge rad="317500"/>
            </a:effectLst>
          </p:spPr>
        </p:pic>
        <p:pic>
          <p:nvPicPr>
            <p:cNvPr id="11" name="Picture 1" descr="C:\Users\user\Desktop\MO slike- Almir\Open burning of medical waste_840x630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484784"/>
              <a:ext cx="3096344" cy="5373216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-36512" y="1484784"/>
              <a:ext cx="3384376" cy="5301208"/>
              <a:chOff x="-1855622" y="-315416"/>
              <a:chExt cx="3403286" cy="6552728"/>
            </a:xfrm>
          </p:grpSpPr>
          <p:pic>
            <p:nvPicPr>
              <p:cNvPr id="12" name="Picture 2" descr="D:\SLIKE I KARIKATURE internet - moje\otpad\divlje deponije\PP9_Destruction_3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55622" y="2324154"/>
                <a:ext cx="3403286" cy="3913158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3" name="Picture 2" descr="C:\Users\user\Desktop\New folder\pacovi\l1039416.jpg.display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92696" y="-315416"/>
                <a:ext cx="3164645" cy="4077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softEdge rad="317500"/>
              </a:effectLst>
            </p:spPr>
          </p:pic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44"/>
          <p:cNvGraphicFramePr>
            <a:graphicFrameLocks noGrp="1"/>
          </p:cNvGraphicFramePr>
          <p:nvPr/>
        </p:nvGraphicFramePr>
        <p:xfrm>
          <a:off x="1042988" y="1484313"/>
          <a:ext cx="7777162" cy="4565654"/>
        </p:xfrm>
        <a:graphic>
          <a:graphicData uri="http://schemas.openxmlformats.org/drawingml/2006/table">
            <a:tbl>
              <a:tblPr/>
              <a:tblGrid>
                <a:gridCol w="576262"/>
                <a:gridCol w="4319588"/>
                <a:gridCol w="2881312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Vrsta otpada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Vreme </a:t>
                      </a:r>
                      <a:r>
                        <a:rPr kumimoji="0" lang="hr-H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razgradnje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Plastične kese i </a:t>
                      </a: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flaše</a:t>
                      </a: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100-1000 godina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Al limenke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10-100 godina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Staklene </a:t>
                      </a: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flaše</a:t>
                      </a: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4000 godina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Drvene šibice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6 </a:t>
                      </a: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meseci</a:t>
                      </a: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Ostaci voća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3-6 </a:t>
                      </a: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meseci</a:t>
                      </a: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Filter cigarete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1-2 godine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Stari</a:t>
                      </a:r>
                      <a:r>
                        <a:rPr kumimoji="0" lang="ta-I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papir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3-12 </a:t>
                      </a:r>
                      <a:r>
                        <a:rPr kumimoji="0" lang="hr-H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meseci</a:t>
                      </a:r>
                      <a:endParaRPr kumimoji="0" lang="hr-H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Štamparski papir natopljen bojom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1000 godina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7"/>
          <p:cNvSpPr txBox="1">
            <a:spLocks noChangeArrowheads="1"/>
          </p:cNvSpPr>
          <p:nvPr/>
        </p:nvSpPr>
        <p:spPr bwMode="auto">
          <a:xfrm>
            <a:off x="4856163" y="2492375"/>
            <a:ext cx="4284662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Približni</a:t>
            </a:r>
            <a:r>
              <a:rPr lang="en-US" sz="2000" dirty="0"/>
              <a:t> </a:t>
            </a:r>
            <a:r>
              <a:rPr lang="en-US" sz="2000" dirty="0" err="1"/>
              <a:t>sastav</a:t>
            </a:r>
            <a:r>
              <a:rPr lang="en-US" sz="2000" dirty="0"/>
              <a:t> </a:t>
            </a:r>
            <a:r>
              <a:rPr lang="en-US" sz="2000" dirty="0" err="1"/>
              <a:t>otpada</a:t>
            </a:r>
            <a:r>
              <a:rPr lang="ta-IN" sz="2000" dirty="0"/>
              <a:t>:</a:t>
            </a:r>
            <a:endParaRPr lang="en-US" sz="2000" dirty="0"/>
          </a:p>
          <a:p>
            <a:pPr>
              <a:lnSpc>
                <a:spcPct val="130000"/>
              </a:lnSpc>
              <a:buFontTx/>
              <a:buBlip>
                <a:blip r:embed="rId2"/>
              </a:buBlip>
            </a:pPr>
            <a:r>
              <a:rPr lang="en-US" sz="2000" dirty="0"/>
              <a:t> 30% </a:t>
            </a:r>
            <a:r>
              <a:rPr lang="en-US" sz="2000" dirty="0" err="1"/>
              <a:t>organski</a:t>
            </a:r>
            <a:r>
              <a:rPr lang="en-US" sz="2000" dirty="0"/>
              <a:t> </a:t>
            </a:r>
            <a:r>
              <a:rPr lang="en-US" sz="2000" dirty="0" err="1"/>
              <a:t>otpad</a:t>
            </a:r>
            <a:r>
              <a:rPr lang="en-US" sz="2000" dirty="0"/>
              <a:t> </a:t>
            </a:r>
          </a:p>
          <a:p>
            <a:pPr>
              <a:lnSpc>
                <a:spcPct val="130000"/>
              </a:lnSpc>
              <a:buFontTx/>
              <a:buBlip>
                <a:blip r:embed="rId2"/>
              </a:buBlip>
            </a:pPr>
            <a:r>
              <a:rPr lang="en-US" sz="2000" dirty="0"/>
              <a:t> 25% </a:t>
            </a:r>
            <a:r>
              <a:rPr lang="en-US" sz="2000" dirty="0" err="1"/>
              <a:t>papir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kartonska</a:t>
            </a:r>
            <a:r>
              <a:rPr lang="en-US" sz="2000" dirty="0"/>
              <a:t> </a:t>
            </a:r>
            <a:r>
              <a:rPr lang="en-US" sz="2000" dirty="0" err="1"/>
              <a:t>ambalaža</a:t>
            </a:r>
            <a:endParaRPr lang="en-US" sz="2000" dirty="0"/>
          </a:p>
          <a:p>
            <a:pPr>
              <a:lnSpc>
                <a:spcPct val="130000"/>
              </a:lnSpc>
              <a:buFontTx/>
              <a:buBlip>
                <a:blip r:embed="rId2"/>
              </a:buBlip>
            </a:pPr>
            <a:r>
              <a:rPr lang="en-US" sz="2000" dirty="0"/>
              <a:t> 13% </a:t>
            </a:r>
            <a:r>
              <a:rPr lang="en-US" sz="2000" dirty="0" err="1"/>
              <a:t>plastika</a:t>
            </a:r>
            <a:endParaRPr lang="en-US" sz="2000" dirty="0"/>
          </a:p>
          <a:p>
            <a:pPr>
              <a:lnSpc>
                <a:spcPct val="130000"/>
              </a:lnSpc>
              <a:buFontTx/>
              <a:buBlip>
                <a:blip r:embed="rId2"/>
              </a:buBlip>
            </a:pPr>
            <a:r>
              <a:rPr lang="en-US" sz="2000" dirty="0"/>
              <a:t>   6%  metal</a:t>
            </a:r>
          </a:p>
          <a:p>
            <a:pPr>
              <a:lnSpc>
                <a:spcPct val="130000"/>
              </a:lnSpc>
              <a:buFontTx/>
              <a:buBlip>
                <a:blip r:embed="rId2"/>
              </a:buBlip>
            </a:pPr>
            <a:r>
              <a:rPr lang="en-US" sz="2000" dirty="0"/>
              <a:t> 10% </a:t>
            </a:r>
            <a:r>
              <a:rPr lang="en-US" sz="2000" dirty="0" err="1"/>
              <a:t>staklo</a:t>
            </a:r>
            <a:endParaRPr lang="en-US" sz="2000" dirty="0"/>
          </a:p>
          <a:p>
            <a:pPr>
              <a:lnSpc>
                <a:spcPct val="130000"/>
              </a:lnSpc>
              <a:buFontTx/>
              <a:buBlip>
                <a:blip r:embed="rId2"/>
              </a:buBlip>
            </a:pPr>
            <a:r>
              <a:rPr lang="en-US" sz="2000" dirty="0"/>
              <a:t>   3% </a:t>
            </a:r>
            <a:r>
              <a:rPr lang="en-US" sz="2000" dirty="0" err="1"/>
              <a:t>tekstil</a:t>
            </a:r>
            <a:endParaRPr lang="en-US" sz="2000" dirty="0"/>
          </a:p>
          <a:p>
            <a:pPr>
              <a:lnSpc>
                <a:spcPct val="130000"/>
              </a:lnSpc>
              <a:buFontTx/>
              <a:buBlip>
                <a:blip r:embed="rId2"/>
              </a:buBlip>
            </a:pPr>
            <a:r>
              <a:rPr lang="en-US" sz="2000" dirty="0"/>
              <a:t> 13% </a:t>
            </a:r>
            <a:r>
              <a:rPr lang="en-US" sz="2000" dirty="0" err="1"/>
              <a:t>ostalo</a:t>
            </a:r>
            <a:r>
              <a:rPr lang="en-US" sz="2000" dirty="0"/>
              <a:t> ( </a:t>
            </a:r>
            <a:r>
              <a:rPr lang="en-US" sz="2000" dirty="0" err="1"/>
              <a:t>pepeo</a:t>
            </a:r>
            <a:r>
              <a:rPr lang="en-US" sz="2000" dirty="0"/>
              <a:t>, </a:t>
            </a:r>
            <a:r>
              <a:rPr lang="en-US" sz="2000" dirty="0" err="1"/>
              <a:t>šljaka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</a:t>
            </a:r>
            <a:r>
              <a:rPr lang="en-US" sz="2000" dirty="0"/>
              <a:t>)</a:t>
            </a:r>
          </a:p>
        </p:txBody>
      </p:sp>
      <p:pic>
        <p:nvPicPr>
          <p:cNvPr id="11273" name="Picture 14" descr="OTPAD SLIKA 1 SREDINA - kantaProc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>
            <a:off x="323850" y="2205038"/>
            <a:ext cx="44259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y="23000" kx="-1199993" algn="bl" rotWithShape="0">
              <a:srgbClr val="808080">
                <a:alpha val="20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642918"/>
            <a:ext cx="8892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a-IN" sz="32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a typeface="Calibri" pitchFamily="34" charset="0"/>
                <a:cs typeface="Arial" pitchFamily="34" charset="0"/>
              </a:rPr>
              <a:t>Mešani otpad je izvor sekundarnih sirovina.</a:t>
            </a:r>
            <a:endParaRPr lang="hr-HR" sz="32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indent="0" algn="ctr">
              <a:buFontTx/>
              <a:buNone/>
              <a:defRPr/>
            </a:pPr>
            <a:endParaRPr lang="ta-IN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sr-Latn-CS" sz="40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 OTPADA </a:t>
            </a:r>
          </a:p>
          <a:p>
            <a:pPr marL="0" indent="0" algn="ctr">
              <a:buFontTx/>
              <a:buNone/>
              <a:defRPr/>
            </a:pPr>
            <a:endParaRPr lang="sr-Latn-CS" sz="3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sr-Latn-CS" sz="33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 KONTEJNERA DO DEPONIJE</a:t>
            </a:r>
            <a:endParaRPr lang="en-US" sz="33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500042"/>
            <a:ext cx="7498080" cy="1857388"/>
          </a:xfrm>
        </p:spPr>
        <p:txBody>
          <a:bodyPr>
            <a:noAutofit/>
          </a:bodyPr>
          <a:lstStyle/>
          <a:p>
            <a:r>
              <a:rPr lang="sr-Latn-CS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Sadržaj svega što smo odbacili u kontejnere, prevozi se kamionima do dela Deponije koji je predviđen za njihovo pražnjenje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Radovan\Desktop\slike sa deponije\0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628900"/>
            <a:ext cx="3643337" cy="2871802"/>
          </a:xfrm>
          <a:prstGeom prst="rect">
            <a:avLst/>
          </a:prstGeom>
          <a:noFill/>
        </p:spPr>
      </p:pic>
      <p:pic>
        <p:nvPicPr>
          <p:cNvPr id="1027" name="Picture 3" descr="C:\Documents and Settings\Radovan\Desktop\slike sa deponije\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643182"/>
            <a:ext cx="342902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500198"/>
          </a:xfrm>
        </p:spPr>
        <p:txBody>
          <a:bodyPr>
            <a:normAutofit/>
          </a:bodyPr>
          <a:lstStyle/>
          <a:p>
            <a:r>
              <a:rPr lang="sr-Latn-CS" sz="24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Otpad prolazi pored cepača kesa i sadržaj svega onoga što smo bacili u kontejner dolazi na traku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Documents and Settings\Radovan\Desktop\slike sa deponije\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71678"/>
            <a:ext cx="585791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</TotalTime>
  <Words>578</Words>
  <Application>Microsoft Office PowerPoint</Application>
  <PresentationFormat>On-screen Show (4:3)</PresentationFormat>
  <Paragraphs>108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Sadržaj svega što smo odbacili u kontejnere, prevozi se kamionima do dela Deponije koji je predviđen za njihovo pražnjenje</vt:lpstr>
      <vt:lpstr>Otpad prolazi pored cepača kesa i sadržaj svega onoga što smo bacili u kontejner dolazi na traku</vt:lpstr>
      <vt:lpstr>Trakom se otpad dovodi u prostor za selekciju</vt:lpstr>
      <vt:lpstr>Pokretna traka na kojoj je sav naš otpad i radnici koji iz njega izdvajaju sekundarne sirovine</vt:lpstr>
      <vt:lpstr>Radnici zaposleni na selekciji otpada, iz sadržaja kontejnera izdvajaju: papir, plastiku, limenke, tetrapak, staklo, metal... Sekundarne sirovine se baliraju i spremne su za reciklažu</vt:lpstr>
      <vt:lpstr>Otpad koji se ne može reciklirati odlazi na telo deponije na odlaganje. </vt:lpstr>
      <vt:lpstr>Slide 14</vt:lpstr>
      <vt:lpstr>Slide 15</vt:lpstr>
      <vt:lpstr>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Radovan Ristovic</dc:creator>
  <cp:lastModifiedBy>Radovan Ristovic</cp:lastModifiedBy>
  <cp:revision>15</cp:revision>
  <dcterms:created xsi:type="dcterms:W3CDTF">2013-04-29T15:36:22Z</dcterms:created>
  <dcterms:modified xsi:type="dcterms:W3CDTF">2013-04-29T16:48:48Z</dcterms:modified>
</cp:coreProperties>
</file>